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Lst>
  <p:notesMasterIdLst>
    <p:notesMasterId r:id="rId29"/>
  </p:notesMasterIdLst>
  <p:sldIdLst>
    <p:sldId id="256" r:id="rId2"/>
    <p:sldId id="257" r:id="rId3"/>
    <p:sldId id="289" r:id="rId4"/>
    <p:sldId id="296" r:id="rId5"/>
    <p:sldId id="295" r:id="rId6"/>
    <p:sldId id="258" r:id="rId7"/>
    <p:sldId id="286" r:id="rId8"/>
    <p:sldId id="293" r:id="rId9"/>
    <p:sldId id="279" r:id="rId10"/>
    <p:sldId id="273" r:id="rId11"/>
    <p:sldId id="265" r:id="rId12"/>
    <p:sldId id="266" r:id="rId13"/>
    <p:sldId id="269" r:id="rId14"/>
    <p:sldId id="275" r:id="rId15"/>
    <p:sldId id="294" r:id="rId16"/>
    <p:sldId id="276" r:id="rId17"/>
    <p:sldId id="270" r:id="rId18"/>
    <p:sldId id="292" r:id="rId19"/>
    <p:sldId id="287" r:id="rId20"/>
    <p:sldId id="271" r:id="rId21"/>
    <p:sldId id="283" r:id="rId22"/>
    <p:sldId id="281" r:id="rId23"/>
    <p:sldId id="284" r:id="rId24"/>
    <p:sldId id="291" r:id="rId25"/>
    <p:sldId id="290" r:id="rId26"/>
    <p:sldId id="288" r:id="rId27"/>
    <p:sldId id="262"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orbel" panose="020B05030202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4F7"/>
    <a:srgbClr val="D6DCE5"/>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74" autoAdjust="0"/>
  </p:normalViewPr>
  <p:slideViewPr>
    <p:cSldViewPr snapToGrid="0">
      <p:cViewPr varScale="1">
        <p:scale>
          <a:sx n="87" d="100"/>
          <a:sy n="87" d="100"/>
        </p:scale>
        <p:origin x="25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461902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266164D7-5728-8518-66C6-33C7AB5BCAA3}"/>
            </a:ext>
          </a:extLst>
        </p:cNvPr>
        <p:cNvGrpSpPr/>
        <p:nvPr/>
      </p:nvGrpSpPr>
      <p:grpSpPr>
        <a:xfrm>
          <a:off x="0" y="0"/>
          <a:ext cx="0" cy="0"/>
          <a:chOff x="0" y="0"/>
          <a:chExt cx="0" cy="0"/>
        </a:xfrm>
      </p:grpSpPr>
      <p:sp>
        <p:nvSpPr>
          <p:cNvPr id="263" name="Google Shape;263;p4:notes">
            <a:extLst>
              <a:ext uri="{FF2B5EF4-FFF2-40B4-BE49-F238E27FC236}">
                <a16:creationId xmlns:a16="http://schemas.microsoft.com/office/drawing/2014/main" id="{6A11AD09-AE74-BC99-9DD0-5024EDD19D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a:extLst>
              <a:ext uri="{FF2B5EF4-FFF2-40B4-BE49-F238E27FC236}">
                <a16:creationId xmlns:a16="http://schemas.microsoft.com/office/drawing/2014/main" id="{CDBFA2BB-D9FA-D6B7-D4E0-95C15BE1EE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a:extLst>
              <a:ext uri="{FF2B5EF4-FFF2-40B4-BE49-F238E27FC236}">
                <a16:creationId xmlns:a16="http://schemas.microsoft.com/office/drawing/2014/main" id="{43D49A3B-50C5-9FA6-0249-08B5644A022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182401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c138675732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c138675732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2c138675732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33180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24020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040243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50341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064846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461189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01">
  <p:cSld name="Title Slide_01">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343650" y="2173288"/>
            <a:ext cx="5143500" cy="209080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5400"/>
              <a:buFont typeface="Corbel"/>
              <a:buNone/>
              <a:defRPr sz="5400" b="1" cap="none">
                <a:solidFill>
                  <a:schemeClr val="accen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6343650" y="4279971"/>
            <a:ext cx="514350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None/>
              <a:defRPr sz="1800" b="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a:spLocks noGrp="1"/>
          </p:cNvSpPr>
          <p:nvPr>
            <p:ph type="pic" idx="2"/>
          </p:nvPr>
        </p:nvSpPr>
        <p:spPr>
          <a:xfrm>
            <a:off x="710812" y="728545"/>
            <a:ext cx="5305661" cy="5305661"/>
          </a:xfrm>
          <a:prstGeom prst="ellipse">
            <a:avLst/>
          </a:prstGeom>
          <a:solidFill>
            <a:schemeClr val="lt2"/>
          </a:solidFill>
          <a:ln>
            <a:noFill/>
          </a:ln>
        </p:spPr>
      </p:sp>
      <p:grpSp>
        <p:nvGrpSpPr>
          <p:cNvPr id="19" name="Google Shape;19;p2"/>
          <p:cNvGrpSpPr/>
          <p:nvPr/>
        </p:nvGrpSpPr>
        <p:grpSpPr>
          <a:xfrm>
            <a:off x="-1728305" y="-2049517"/>
            <a:ext cx="8917229" cy="10769768"/>
            <a:chOff x="11114088" y="2241550"/>
            <a:chExt cx="1905000" cy="2354263"/>
          </a:xfrm>
        </p:grpSpPr>
        <p:sp>
          <p:nvSpPr>
            <p:cNvPr id="20" name="Google Shape;20;p2"/>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2"/>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2" name="Google Shape;22;p2"/>
          <p:cNvPicPr preferRelativeResize="0"/>
          <p:nvPr/>
        </p:nvPicPr>
        <p:blipFill rotWithShape="1">
          <a:blip r:embed="rId2">
            <a:alphaModFix/>
          </a:blip>
          <a:srcRect/>
          <a:stretch/>
        </p:blipFill>
        <p:spPr>
          <a:xfrm>
            <a:off x="6372999" y="1312605"/>
            <a:ext cx="1745251" cy="673365"/>
          </a:xfrm>
          <a:prstGeom prst="rect">
            <a:avLst/>
          </a:prstGeom>
          <a:noFill/>
          <a:ln>
            <a:noFill/>
          </a:ln>
        </p:spPr>
      </p:pic>
      <p:cxnSp>
        <p:nvCxnSpPr>
          <p:cNvPr id="23" name="Google Shape;23;p2"/>
          <p:cNvCxnSpPr/>
          <p:nvPr/>
        </p:nvCxnSpPr>
        <p:spPr>
          <a:xfrm>
            <a:off x="6469778" y="4233582"/>
            <a:ext cx="2532336"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4"/>
        <p:cNvGrpSpPr/>
        <p:nvPr/>
      </p:nvGrpSpPr>
      <p:grpSpPr>
        <a:xfrm>
          <a:off x="0" y="0"/>
          <a:ext cx="0" cy="0"/>
          <a:chOff x="0" y="0"/>
          <a:chExt cx="0" cy="0"/>
        </a:xfrm>
      </p:grpSpPr>
      <p:grpSp>
        <p:nvGrpSpPr>
          <p:cNvPr id="185" name="Google Shape;185;p15"/>
          <p:cNvGrpSpPr/>
          <p:nvPr/>
        </p:nvGrpSpPr>
        <p:grpSpPr>
          <a:xfrm rot="-2149226">
            <a:off x="7430044" y="-1843126"/>
            <a:ext cx="4436224" cy="5482435"/>
            <a:chOff x="11114088" y="2241550"/>
            <a:chExt cx="1905000" cy="2354263"/>
          </a:xfrm>
        </p:grpSpPr>
        <p:sp>
          <p:nvSpPr>
            <p:cNvPr id="186" name="Google Shape;186;p15"/>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5"/>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5"/>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9" name="Google Shape;189;p15"/>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5"/>
          <p:cNvSpPr/>
          <p:nvPr/>
        </p:nvSpPr>
        <p:spPr>
          <a:xfrm>
            <a:off x="11371669" y="6409397"/>
            <a:ext cx="280051" cy="28005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5"/>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92" name="Google Shape;192;p15"/>
          <p:cNvSpPr txBox="1">
            <a:spLocks noGrp="1"/>
          </p:cNvSpPr>
          <p:nvPr>
            <p:ph type="body" idx="1"/>
          </p:nvPr>
        </p:nvSpPr>
        <p:spPr>
          <a:xfrm>
            <a:off x="515938" y="1825625"/>
            <a:ext cx="1083786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3" name="Google Shape;193;p15"/>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194" name="Google Shape;194;p15"/>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5"/>
        <p:cNvGrpSpPr/>
        <p:nvPr/>
      </p:nvGrpSpPr>
      <p:grpSpPr>
        <a:xfrm>
          <a:off x="0" y="0"/>
          <a:ext cx="0" cy="0"/>
          <a:chOff x="0" y="0"/>
          <a:chExt cx="0" cy="0"/>
        </a:xfrm>
      </p:grpSpPr>
      <p:grpSp>
        <p:nvGrpSpPr>
          <p:cNvPr id="196" name="Google Shape;196;p16"/>
          <p:cNvGrpSpPr/>
          <p:nvPr/>
        </p:nvGrpSpPr>
        <p:grpSpPr>
          <a:xfrm rot="-2149226">
            <a:off x="7430044" y="-1843126"/>
            <a:ext cx="4436224" cy="5482435"/>
            <a:chOff x="11114088" y="2241550"/>
            <a:chExt cx="1905000" cy="2354263"/>
          </a:xfrm>
        </p:grpSpPr>
        <p:sp>
          <p:nvSpPr>
            <p:cNvPr id="197" name="Google Shape;197;p16"/>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16"/>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16"/>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0" name="Google Shape;200;p16"/>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16"/>
          <p:cNvSpPr/>
          <p:nvPr/>
        </p:nvSpPr>
        <p:spPr>
          <a:xfrm>
            <a:off x="11371669" y="6409397"/>
            <a:ext cx="280051" cy="28005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16"/>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03" name="Google Shape;203;p16"/>
          <p:cNvSpPr txBox="1">
            <a:spLocks noGrp="1"/>
          </p:cNvSpPr>
          <p:nvPr>
            <p:ph type="body" idx="1"/>
          </p:nvPr>
        </p:nvSpPr>
        <p:spPr>
          <a:xfrm>
            <a:off x="515938" y="1825625"/>
            <a:ext cx="550386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5" name="Google Shape;205;p16"/>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206" name="Google Shape;206;p16"/>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7"/>
        <p:cNvGrpSpPr/>
        <p:nvPr/>
      </p:nvGrpSpPr>
      <p:grpSpPr>
        <a:xfrm>
          <a:off x="0" y="0"/>
          <a:ext cx="0" cy="0"/>
          <a:chOff x="0" y="0"/>
          <a:chExt cx="0" cy="0"/>
        </a:xfrm>
      </p:grpSpPr>
      <p:grpSp>
        <p:nvGrpSpPr>
          <p:cNvPr id="208" name="Google Shape;208;p17"/>
          <p:cNvGrpSpPr/>
          <p:nvPr/>
        </p:nvGrpSpPr>
        <p:grpSpPr>
          <a:xfrm rot="-2149226">
            <a:off x="7430044" y="-1843126"/>
            <a:ext cx="4436224" cy="5482435"/>
            <a:chOff x="11114088" y="2241550"/>
            <a:chExt cx="1905000" cy="2354263"/>
          </a:xfrm>
        </p:grpSpPr>
        <p:sp>
          <p:nvSpPr>
            <p:cNvPr id="209" name="Google Shape;209;p17"/>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17"/>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7"/>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2" name="Google Shape;212;p17"/>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7"/>
          <p:cNvSpPr/>
          <p:nvPr/>
        </p:nvSpPr>
        <p:spPr>
          <a:xfrm>
            <a:off x="11371669" y="6409397"/>
            <a:ext cx="280051" cy="28005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7"/>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15" name="Google Shape;215;p17"/>
          <p:cNvSpPr txBox="1">
            <a:spLocks noGrp="1"/>
          </p:cNvSpPr>
          <p:nvPr>
            <p:ph type="body" idx="1"/>
          </p:nvPr>
        </p:nvSpPr>
        <p:spPr>
          <a:xfrm>
            <a:off x="51593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2400"/>
              <a:buNone/>
              <a:defRPr sz="2400" b="1">
                <a:solidFill>
                  <a:schemeClr val="accent1"/>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6" name="Google Shape;216;p17"/>
          <p:cNvSpPr txBox="1">
            <a:spLocks noGrp="1"/>
          </p:cNvSpPr>
          <p:nvPr>
            <p:ph type="body" idx="2"/>
          </p:nvPr>
        </p:nvSpPr>
        <p:spPr>
          <a:xfrm>
            <a:off x="51593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5"/>
              </a:buClr>
              <a:buSzPts val="2400"/>
              <a:buNone/>
              <a:defRPr sz="2400" b="1">
                <a:solidFill>
                  <a:schemeClr val="accent5"/>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8" name="Google Shape;218;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9" name="Google Shape;219;p17"/>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220" name="Google Shape;220;p17"/>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21"/>
        <p:cNvGrpSpPr/>
        <p:nvPr/>
      </p:nvGrpSpPr>
      <p:grpSpPr>
        <a:xfrm>
          <a:off x="0" y="0"/>
          <a:ext cx="0" cy="0"/>
          <a:chOff x="0" y="0"/>
          <a:chExt cx="0" cy="0"/>
        </a:xfrm>
      </p:grpSpPr>
      <p:sp>
        <p:nvSpPr>
          <p:cNvPr id="222" name="Google Shape;222;p18"/>
          <p:cNvSpPr>
            <a:spLocks noGrp="1"/>
          </p:cNvSpPr>
          <p:nvPr>
            <p:ph type="pic" idx="2"/>
          </p:nvPr>
        </p:nvSpPr>
        <p:spPr>
          <a:xfrm>
            <a:off x="6096000" y="768485"/>
            <a:ext cx="5305662" cy="5305662"/>
          </a:xfrm>
          <a:prstGeom prst="rect">
            <a:avLst/>
          </a:prstGeom>
          <a:solidFill>
            <a:schemeClr val="lt2"/>
          </a:solidFill>
          <a:ln>
            <a:noFill/>
          </a:ln>
        </p:spPr>
      </p:sp>
      <p:grpSp>
        <p:nvGrpSpPr>
          <p:cNvPr id="223" name="Google Shape;223;p18"/>
          <p:cNvGrpSpPr/>
          <p:nvPr/>
        </p:nvGrpSpPr>
        <p:grpSpPr>
          <a:xfrm flipH="1">
            <a:off x="5400786" y="-2003509"/>
            <a:ext cx="8917229" cy="10769768"/>
            <a:chOff x="11114088" y="2241550"/>
            <a:chExt cx="1905000" cy="2354263"/>
          </a:xfrm>
        </p:grpSpPr>
        <p:sp>
          <p:nvSpPr>
            <p:cNvPr id="224" name="Google Shape;224;p18"/>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18"/>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Arial"/>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228" name="Google Shape;228;p18"/>
          <p:cNvPicPr preferRelativeResize="0"/>
          <p:nvPr/>
        </p:nvPicPr>
        <p:blipFill rotWithShape="1">
          <a:blip r:embed="rId2">
            <a:alphaModFix/>
          </a:blip>
          <a:srcRect/>
          <a:stretch/>
        </p:blipFill>
        <p:spPr>
          <a:xfrm>
            <a:off x="472046" y="6261436"/>
            <a:ext cx="1073019" cy="414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02">
  <p:cSld name="Title Slide_02">
    <p:spTree>
      <p:nvGrpSpPr>
        <p:cNvPr id="1" name="Shape 24"/>
        <p:cNvGrpSpPr/>
        <p:nvPr/>
      </p:nvGrpSpPr>
      <p:grpSpPr>
        <a:xfrm>
          <a:off x="0" y="0"/>
          <a:ext cx="0" cy="0"/>
          <a:chOff x="0" y="0"/>
          <a:chExt cx="0" cy="0"/>
        </a:xfrm>
      </p:grpSpPr>
      <p:sp>
        <p:nvSpPr>
          <p:cNvPr id="25" name="Google Shape;25;p3"/>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3"/>
          <p:cNvSpPr txBox="1">
            <a:spLocks noGrp="1"/>
          </p:cNvSpPr>
          <p:nvPr>
            <p:ph type="ctrTitle"/>
          </p:nvPr>
        </p:nvSpPr>
        <p:spPr>
          <a:xfrm>
            <a:off x="6343650" y="2173288"/>
            <a:ext cx="5143500" cy="209080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5400"/>
              <a:buFont typeface="Corbel"/>
              <a:buNone/>
              <a:defRPr sz="5400" b="1"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subTitle" idx="1"/>
          </p:nvPr>
        </p:nvSpPr>
        <p:spPr>
          <a:xfrm>
            <a:off x="6343650" y="4279971"/>
            <a:ext cx="514350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None/>
              <a:defRPr sz="1800" b="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
          <p:cNvSpPr>
            <a:spLocks noGrp="1"/>
          </p:cNvSpPr>
          <p:nvPr>
            <p:ph type="pic" idx="2"/>
          </p:nvPr>
        </p:nvSpPr>
        <p:spPr>
          <a:xfrm>
            <a:off x="710812" y="728545"/>
            <a:ext cx="5305661" cy="5305661"/>
          </a:xfrm>
          <a:prstGeom prst="ellipse">
            <a:avLst/>
          </a:prstGeom>
          <a:solidFill>
            <a:schemeClr val="lt2"/>
          </a:solidFill>
          <a:ln>
            <a:noFill/>
          </a:ln>
        </p:spPr>
      </p:sp>
      <p:grpSp>
        <p:nvGrpSpPr>
          <p:cNvPr id="29" name="Google Shape;29;p3"/>
          <p:cNvGrpSpPr/>
          <p:nvPr/>
        </p:nvGrpSpPr>
        <p:grpSpPr>
          <a:xfrm>
            <a:off x="-1728305" y="-2049517"/>
            <a:ext cx="8917229" cy="10769768"/>
            <a:chOff x="11114088" y="2241550"/>
            <a:chExt cx="1905000" cy="2354263"/>
          </a:xfrm>
        </p:grpSpPr>
        <p:sp>
          <p:nvSpPr>
            <p:cNvPr id="30" name="Google Shape;30;p3"/>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3"/>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2" name="Google Shape;32;p3"/>
          <p:cNvPicPr preferRelativeResize="0"/>
          <p:nvPr/>
        </p:nvPicPr>
        <p:blipFill rotWithShape="1">
          <a:blip r:embed="rId2">
            <a:alphaModFix/>
          </a:blip>
          <a:srcRect/>
          <a:stretch/>
        </p:blipFill>
        <p:spPr>
          <a:xfrm>
            <a:off x="10015850" y="391862"/>
            <a:ext cx="1745251" cy="673365"/>
          </a:xfrm>
          <a:prstGeom prst="rect">
            <a:avLst/>
          </a:prstGeom>
          <a:noFill/>
          <a:ln>
            <a:noFill/>
          </a:ln>
        </p:spPr>
      </p:pic>
      <p:cxnSp>
        <p:nvCxnSpPr>
          <p:cNvPr id="33" name="Google Shape;33;p3"/>
          <p:cNvCxnSpPr/>
          <p:nvPr/>
        </p:nvCxnSpPr>
        <p:spPr>
          <a:xfrm>
            <a:off x="6469778" y="4233582"/>
            <a:ext cx="2532336"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with Image">
  <p:cSld name="Title and Content with Image">
    <p:spTree>
      <p:nvGrpSpPr>
        <p:cNvPr id="1" name="Shape 42"/>
        <p:cNvGrpSpPr/>
        <p:nvPr/>
      </p:nvGrpSpPr>
      <p:grpSpPr>
        <a:xfrm>
          <a:off x="0" y="0"/>
          <a:ext cx="0" cy="0"/>
          <a:chOff x="0" y="0"/>
          <a:chExt cx="0" cy="0"/>
        </a:xfrm>
      </p:grpSpPr>
      <p:sp>
        <p:nvSpPr>
          <p:cNvPr id="43" name="Google Shape;43;p5"/>
          <p:cNvSpPr txBox="1">
            <a:spLocks noGrp="1"/>
          </p:cNvSpPr>
          <p:nvPr>
            <p:ph type="body" idx="1"/>
          </p:nvPr>
        </p:nvSpPr>
        <p:spPr>
          <a:xfrm>
            <a:off x="538960" y="1825625"/>
            <a:ext cx="4914189" cy="4351338"/>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 name="Google Shape;45;p5"/>
          <p:cNvPicPr preferRelativeResize="0"/>
          <p:nvPr/>
        </p:nvPicPr>
        <p:blipFill rotWithShape="1">
          <a:blip r:embed="rId2">
            <a:alphaModFix/>
          </a:blip>
          <a:srcRect/>
          <a:stretch/>
        </p:blipFill>
        <p:spPr>
          <a:xfrm>
            <a:off x="472046" y="6261436"/>
            <a:ext cx="1073019" cy="414000"/>
          </a:xfrm>
          <a:prstGeom prst="rect">
            <a:avLst/>
          </a:prstGeom>
          <a:noFill/>
          <a:ln>
            <a:noFill/>
          </a:ln>
        </p:spPr>
      </p:pic>
      <p:grpSp>
        <p:nvGrpSpPr>
          <p:cNvPr id="46" name="Google Shape;46;p5"/>
          <p:cNvGrpSpPr/>
          <p:nvPr/>
        </p:nvGrpSpPr>
        <p:grpSpPr>
          <a:xfrm rot="8650774">
            <a:off x="5037655" y="4336093"/>
            <a:ext cx="1905000" cy="2354263"/>
            <a:chOff x="11114088" y="2241550"/>
            <a:chExt cx="1905000" cy="2354263"/>
          </a:xfrm>
        </p:grpSpPr>
        <p:sp>
          <p:nvSpPr>
            <p:cNvPr id="47" name="Google Shape;47;p5"/>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5"/>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5"/>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0" name="Google Shape;50;p5"/>
          <p:cNvSpPr/>
          <p:nvPr/>
        </p:nvSpPr>
        <p:spPr>
          <a:xfrm>
            <a:off x="11371669" y="6409397"/>
            <a:ext cx="280051" cy="280051"/>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51;p5"/>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5"/>
          <p:cNvSpPr>
            <a:spLocks noGrp="1"/>
          </p:cNvSpPr>
          <p:nvPr>
            <p:ph type="pic" idx="2"/>
          </p:nvPr>
        </p:nvSpPr>
        <p:spPr>
          <a:xfrm>
            <a:off x="5884648" y="0"/>
            <a:ext cx="6307353" cy="5780372"/>
          </a:xfrm>
          <a:prstGeom prst="rect">
            <a:avLst/>
          </a:prstGeom>
          <a:solidFill>
            <a:schemeClr val="lt2"/>
          </a:solidFill>
          <a:ln>
            <a:noFill/>
          </a:ln>
        </p:spPr>
      </p:sp>
      <p:sp>
        <p:nvSpPr>
          <p:cNvPr id="53" name="Google Shape;53;p5"/>
          <p:cNvSpPr txBox="1">
            <a:spLocks noGrp="1"/>
          </p:cNvSpPr>
          <p:nvPr>
            <p:ph type="title"/>
          </p:nvPr>
        </p:nvSpPr>
        <p:spPr>
          <a:xfrm>
            <a:off x="515938" y="499595"/>
            <a:ext cx="4937211"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Layout">
  <p:cSld name="Comparison Layout">
    <p:spTree>
      <p:nvGrpSpPr>
        <p:cNvPr id="1" name="Shape 81"/>
        <p:cNvGrpSpPr/>
        <p:nvPr/>
      </p:nvGrpSpPr>
      <p:grpSpPr>
        <a:xfrm>
          <a:off x="0" y="0"/>
          <a:ext cx="0" cy="0"/>
          <a:chOff x="0" y="0"/>
          <a:chExt cx="0" cy="0"/>
        </a:xfrm>
      </p:grpSpPr>
      <p:sp>
        <p:nvSpPr>
          <p:cNvPr id="82" name="Google Shape;82;p8"/>
          <p:cNvSpPr/>
          <p:nvPr/>
        </p:nvSpPr>
        <p:spPr>
          <a:xfrm>
            <a:off x="6599236" y="4707908"/>
            <a:ext cx="5592763" cy="100647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 name="Google Shape;83;p8"/>
          <p:cNvSpPr/>
          <p:nvPr/>
        </p:nvSpPr>
        <p:spPr>
          <a:xfrm>
            <a:off x="-82063" y="1648186"/>
            <a:ext cx="5709139" cy="100647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 name="Google Shape;84;p8"/>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8"/>
          <p:cNvSpPr txBox="1">
            <a:spLocks noGrp="1"/>
          </p:cNvSpPr>
          <p:nvPr>
            <p:ph type="body" idx="1"/>
          </p:nvPr>
        </p:nvSpPr>
        <p:spPr>
          <a:xfrm>
            <a:off x="680934" y="2863158"/>
            <a:ext cx="4074002" cy="2846648"/>
          </a:xfrm>
          <a:prstGeom prst="rect">
            <a:avLst/>
          </a:prstGeom>
          <a:noFill/>
          <a:ln>
            <a:noFill/>
          </a:ln>
        </p:spPr>
        <p:txBody>
          <a:bodyPr spcFirstLastPara="1" wrap="square" lIns="0" tIns="0" rIns="0" bIns="0" anchor="t" anchorCtr="0">
            <a:noAutofit/>
          </a:bodyPr>
          <a:lstStyle>
            <a:lvl1pPr marL="457200" lvl="0" indent="-228600" algn="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8"/>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pic>
        <p:nvPicPr>
          <p:cNvPr id="87" name="Google Shape;87;p8"/>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88" name="Google Shape;88;p8"/>
          <p:cNvSpPr/>
          <p:nvPr/>
        </p:nvSpPr>
        <p:spPr>
          <a:xfrm>
            <a:off x="11371669" y="6409397"/>
            <a:ext cx="280051" cy="280051"/>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89;p8"/>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90" name="Google Shape;90;p8"/>
          <p:cNvSpPr txBox="1">
            <a:spLocks noGrp="1"/>
          </p:cNvSpPr>
          <p:nvPr>
            <p:ph type="body" idx="2"/>
          </p:nvPr>
        </p:nvSpPr>
        <p:spPr>
          <a:xfrm>
            <a:off x="1309370" y="1903728"/>
            <a:ext cx="3445566" cy="495389"/>
          </a:xfrm>
          <a:prstGeom prst="rect">
            <a:avLst/>
          </a:prstGeom>
          <a:noFill/>
          <a:ln>
            <a:noFill/>
          </a:ln>
        </p:spPr>
        <p:txBody>
          <a:bodyPr spcFirstLastPara="1" wrap="square" lIns="0" tIns="0" rIns="0" bIns="0" anchor="ctr" anchorCtr="0">
            <a:noAutofit/>
          </a:bodyPr>
          <a:lstStyle>
            <a:lvl1pPr marL="457200" lvl="0" indent="-228600" algn="r">
              <a:lnSpc>
                <a:spcPct val="90000"/>
              </a:lnSpc>
              <a:spcBef>
                <a:spcPts val="1000"/>
              </a:spcBef>
              <a:spcAft>
                <a:spcPts val="0"/>
              </a:spcAft>
              <a:buClr>
                <a:schemeClr val="accent1"/>
              </a:buClr>
              <a:buSzPts val="1800"/>
              <a:buNone/>
              <a:defRPr sz="1800" b="1" cap="none">
                <a:solidFill>
                  <a:schemeClr val="accent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8"/>
          <p:cNvSpPr txBox="1">
            <a:spLocks noGrp="1"/>
          </p:cNvSpPr>
          <p:nvPr>
            <p:ph type="body" idx="3"/>
          </p:nvPr>
        </p:nvSpPr>
        <p:spPr>
          <a:xfrm>
            <a:off x="7327918" y="1648186"/>
            <a:ext cx="4074002" cy="283450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8"/>
          <p:cNvSpPr txBox="1">
            <a:spLocks noGrp="1"/>
          </p:cNvSpPr>
          <p:nvPr>
            <p:ph type="body" idx="4"/>
          </p:nvPr>
        </p:nvSpPr>
        <p:spPr>
          <a:xfrm>
            <a:off x="7475709" y="4963450"/>
            <a:ext cx="3445566" cy="495389"/>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accent3"/>
              </a:buClr>
              <a:buSzPts val="1800"/>
              <a:buNone/>
              <a:defRPr sz="1800" b="1" cap="none">
                <a:solidFill>
                  <a:schemeClr val="accent3"/>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8"/>
          <p:cNvSpPr/>
          <p:nvPr/>
        </p:nvSpPr>
        <p:spPr>
          <a:xfrm>
            <a:off x="5084763" y="1652762"/>
            <a:ext cx="1001899" cy="1001899"/>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8"/>
          <p:cNvSpPr>
            <a:spLocks noGrp="1"/>
          </p:cNvSpPr>
          <p:nvPr>
            <p:ph type="pic" idx="5"/>
          </p:nvPr>
        </p:nvSpPr>
        <p:spPr>
          <a:xfrm>
            <a:off x="5282969" y="1850968"/>
            <a:ext cx="605487" cy="605487"/>
          </a:xfrm>
          <a:prstGeom prst="rect">
            <a:avLst/>
          </a:prstGeom>
          <a:noFill/>
          <a:ln>
            <a:noFill/>
          </a:ln>
        </p:spPr>
      </p:sp>
      <p:sp>
        <p:nvSpPr>
          <p:cNvPr id="95" name="Google Shape;95;p8"/>
          <p:cNvSpPr/>
          <p:nvPr/>
        </p:nvSpPr>
        <p:spPr>
          <a:xfrm>
            <a:off x="6100576" y="4707907"/>
            <a:ext cx="1001899" cy="1001899"/>
          </a:xfrm>
          <a:prstGeom prst="ellipse">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8"/>
          <p:cNvSpPr>
            <a:spLocks noGrp="1"/>
          </p:cNvSpPr>
          <p:nvPr>
            <p:ph type="pic" idx="6"/>
          </p:nvPr>
        </p:nvSpPr>
        <p:spPr>
          <a:xfrm>
            <a:off x="6298782" y="4906113"/>
            <a:ext cx="605487" cy="605487"/>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7"/>
        <p:cNvGrpSpPr/>
        <p:nvPr/>
      </p:nvGrpSpPr>
      <p:grpSpPr>
        <a:xfrm>
          <a:off x="0" y="0"/>
          <a:ext cx="0" cy="0"/>
          <a:chOff x="0" y="0"/>
          <a:chExt cx="0" cy="0"/>
        </a:xfrm>
      </p:grpSpPr>
      <p:grpSp>
        <p:nvGrpSpPr>
          <p:cNvPr id="98" name="Google Shape;98;p9"/>
          <p:cNvGrpSpPr/>
          <p:nvPr/>
        </p:nvGrpSpPr>
        <p:grpSpPr>
          <a:xfrm rot="-2149226">
            <a:off x="7430044" y="-1843126"/>
            <a:ext cx="4436224" cy="5482435"/>
            <a:chOff x="11114088" y="2241550"/>
            <a:chExt cx="1905000" cy="2354263"/>
          </a:xfrm>
        </p:grpSpPr>
        <p:sp>
          <p:nvSpPr>
            <p:cNvPr id="99" name="Google Shape;99;p9"/>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9"/>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9"/>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2" name="Google Shape;102;p9"/>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9"/>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4" name="Google Shape;104;p9"/>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105" name="Google Shape;105;p9"/>
          <p:cNvSpPr/>
          <p:nvPr/>
        </p:nvSpPr>
        <p:spPr>
          <a:xfrm>
            <a:off x="11371669" y="6409397"/>
            <a:ext cx="280051" cy="280051"/>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9"/>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am Slide">
  <p:cSld name="Team Slide">
    <p:spTree>
      <p:nvGrpSpPr>
        <p:cNvPr id="1" name="Shape 107"/>
        <p:cNvGrpSpPr/>
        <p:nvPr/>
      </p:nvGrpSpPr>
      <p:grpSpPr>
        <a:xfrm>
          <a:off x="0" y="0"/>
          <a:ext cx="0" cy="0"/>
          <a:chOff x="0" y="0"/>
          <a:chExt cx="0" cy="0"/>
        </a:xfrm>
      </p:grpSpPr>
      <p:grpSp>
        <p:nvGrpSpPr>
          <p:cNvPr id="108" name="Google Shape;108;p10"/>
          <p:cNvGrpSpPr/>
          <p:nvPr/>
        </p:nvGrpSpPr>
        <p:grpSpPr>
          <a:xfrm rot="-2149226">
            <a:off x="7430044" y="-1843126"/>
            <a:ext cx="4436224" cy="5482435"/>
            <a:chOff x="11114088" y="2241550"/>
            <a:chExt cx="1905000" cy="2354263"/>
          </a:xfrm>
        </p:grpSpPr>
        <p:sp>
          <p:nvSpPr>
            <p:cNvPr id="109" name="Google Shape;109;p10"/>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0"/>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0"/>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10"/>
          <p:cNvSpPr/>
          <p:nvPr/>
        </p:nvSpPr>
        <p:spPr>
          <a:xfrm>
            <a:off x="954140" y="1698469"/>
            <a:ext cx="1729332" cy="1729332"/>
          </a:xfrm>
          <a:prstGeom prst="ellipse">
            <a:avLst/>
          </a:prstGeom>
          <a:solidFill>
            <a:schemeClr val="dk1">
              <a:alpha val="1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0"/>
          <p:cNvSpPr/>
          <p:nvPr/>
        </p:nvSpPr>
        <p:spPr>
          <a:xfrm>
            <a:off x="3807539" y="1698469"/>
            <a:ext cx="1729332" cy="1729332"/>
          </a:xfrm>
          <a:prstGeom prst="ellipse">
            <a:avLst/>
          </a:prstGeom>
          <a:solidFill>
            <a:schemeClr val="dk1">
              <a:alpha val="1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0"/>
          <p:cNvSpPr/>
          <p:nvPr/>
        </p:nvSpPr>
        <p:spPr>
          <a:xfrm>
            <a:off x="6646275" y="1698469"/>
            <a:ext cx="1729332" cy="1729332"/>
          </a:xfrm>
          <a:prstGeom prst="ellipse">
            <a:avLst/>
          </a:prstGeom>
          <a:solidFill>
            <a:schemeClr val="dk1">
              <a:alpha val="1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0"/>
          <p:cNvSpPr/>
          <p:nvPr/>
        </p:nvSpPr>
        <p:spPr>
          <a:xfrm>
            <a:off x="9498658" y="1698469"/>
            <a:ext cx="1729332" cy="1729332"/>
          </a:xfrm>
          <a:prstGeom prst="ellipse">
            <a:avLst/>
          </a:prstGeom>
          <a:solidFill>
            <a:schemeClr val="dk1">
              <a:alpha val="1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0"/>
          <p:cNvSpPr/>
          <p:nvPr/>
        </p:nvSpPr>
        <p:spPr>
          <a:xfrm>
            <a:off x="4011967"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0"/>
          <p:cNvSpPr/>
          <p:nvPr/>
        </p:nvSpPr>
        <p:spPr>
          <a:xfrm>
            <a:off x="6850703"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0"/>
          <p:cNvSpPr/>
          <p:nvPr/>
        </p:nvSpPr>
        <p:spPr>
          <a:xfrm>
            <a:off x="9703086"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0"/>
          <p:cNvSpPr/>
          <p:nvPr/>
        </p:nvSpPr>
        <p:spPr>
          <a:xfrm>
            <a:off x="1158568"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0"/>
          <p:cNvSpPr txBox="1">
            <a:spLocks noGrp="1"/>
          </p:cNvSpPr>
          <p:nvPr>
            <p:ph type="title"/>
          </p:nvPr>
        </p:nvSpPr>
        <p:spPr>
          <a:xfrm>
            <a:off x="515938" y="246621"/>
            <a:ext cx="11150600" cy="9203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orbel"/>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0"/>
          <p:cNvSpPr/>
          <p:nvPr/>
        </p:nvSpPr>
        <p:spPr>
          <a:xfrm rot="10800000">
            <a:off x="515938" y="-16721"/>
            <a:ext cx="1258618" cy="11050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2" name="Google Shape;122;p10"/>
          <p:cNvPicPr preferRelativeResize="0"/>
          <p:nvPr/>
        </p:nvPicPr>
        <p:blipFill rotWithShape="1">
          <a:blip r:embed="rId2">
            <a:alphaModFix/>
          </a:blip>
          <a:srcRect/>
          <a:stretch/>
        </p:blipFill>
        <p:spPr>
          <a:xfrm>
            <a:off x="472046" y="6261436"/>
            <a:ext cx="1073019" cy="414000"/>
          </a:xfrm>
          <a:prstGeom prst="rect">
            <a:avLst/>
          </a:prstGeom>
          <a:noFill/>
          <a:ln>
            <a:noFill/>
          </a:ln>
        </p:spPr>
      </p:pic>
      <p:sp>
        <p:nvSpPr>
          <p:cNvPr id="123" name="Google Shape;123;p10"/>
          <p:cNvSpPr/>
          <p:nvPr/>
        </p:nvSpPr>
        <p:spPr>
          <a:xfrm>
            <a:off x="11371669" y="6409397"/>
            <a:ext cx="280051" cy="280051"/>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0"/>
          <p:cNvSpPr txBox="1">
            <a:spLocks noGrp="1"/>
          </p:cNvSpPr>
          <p:nvPr>
            <p:ph type="sldNum" idx="12"/>
          </p:nvPr>
        </p:nvSpPr>
        <p:spPr>
          <a:xfrm>
            <a:off x="11363696" y="6455739"/>
            <a:ext cx="294460" cy="187367"/>
          </a:xfrm>
          <a:prstGeom prst="rect">
            <a:avLst/>
          </a:prstGeom>
          <a:noFill/>
          <a:ln>
            <a:noFill/>
          </a:ln>
        </p:spPr>
        <p:txBody>
          <a:bodyPr spcFirstLastPara="1" wrap="square" lIns="0" tIns="0" rIns="0" bIns="0" anchor="ctr" anchorCtr="0">
            <a:noAutofit/>
          </a:bodyPr>
          <a:lstStyle>
            <a:lvl1pPr marL="0" lvl="0" indent="0" algn="ctr">
              <a:spcBef>
                <a:spcPts val="0"/>
              </a:spcBef>
              <a:buNone/>
              <a:defRPr sz="900">
                <a:solidFill>
                  <a:schemeClr val="lt1"/>
                </a:solidFill>
                <a:latin typeface="Calibri"/>
                <a:ea typeface="Calibri"/>
                <a:cs typeface="Calibri"/>
                <a:sym typeface="Calibri"/>
              </a:defRPr>
            </a:lvl1pPr>
            <a:lvl2pPr marL="0" lvl="1" indent="0" algn="ctr">
              <a:spcBef>
                <a:spcPts val="0"/>
              </a:spcBef>
              <a:buNone/>
              <a:defRPr sz="900">
                <a:solidFill>
                  <a:schemeClr val="lt1"/>
                </a:solidFill>
                <a:latin typeface="Calibri"/>
                <a:ea typeface="Calibri"/>
                <a:cs typeface="Calibri"/>
                <a:sym typeface="Calibri"/>
              </a:defRPr>
            </a:lvl2pPr>
            <a:lvl3pPr marL="0" lvl="2" indent="0" algn="ctr">
              <a:spcBef>
                <a:spcPts val="0"/>
              </a:spcBef>
              <a:buNone/>
              <a:defRPr sz="900">
                <a:solidFill>
                  <a:schemeClr val="lt1"/>
                </a:solidFill>
                <a:latin typeface="Calibri"/>
                <a:ea typeface="Calibri"/>
                <a:cs typeface="Calibri"/>
                <a:sym typeface="Calibri"/>
              </a:defRPr>
            </a:lvl3pPr>
            <a:lvl4pPr marL="0" lvl="3" indent="0" algn="ctr">
              <a:spcBef>
                <a:spcPts val="0"/>
              </a:spcBef>
              <a:buNone/>
              <a:defRPr sz="900">
                <a:solidFill>
                  <a:schemeClr val="lt1"/>
                </a:solidFill>
                <a:latin typeface="Calibri"/>
                <a:ea typeface="Calibri"/>
                <a:cs typeface="Calibri"/>
                <a:sym typeface="Calibri"/>
              </a:defRPr>
            </a:lvl4pPr>
            <a:lvl5pPr marL="0" lvl="4" indent="0" algn="ctr">
              <a:spcBef>
                <a:spcPts val="0"/>
              </a:spcBef>
              <a:buNone/>
              <a:defRPr sz="900">
                <a:solidFill>
                  <a:schemeClr val="lt1"/>
                </a:solidFill>
                <a:latin typeface="Calibri"/>
                <a:ea typeface="Calibri"/>
                <a:cs typeface="Calibri"/>
                <a:sym typeface="Calibri"/>
              </a:defRPr>
            </a:lvl5pPr>
            <a:lvl6pPr marL="0" lvl="5" indent="0" algn="ctr">
              <a:spcBef>
                <a:spcPts val="0"/>
              </a:spcBef>
              <a:buNone/>
              <a:defRPr sz="900">
                <a:solidFill>
                  <a:schemeClr val="lt1"/>
                </a:solidFill>
                <a:latin typeface="Calibri"/>
                <a:ea typeface="Calibri"/>
                <a:cs typeface="Calibri"/>
                <a:sym typeface="Calibri"/>
              </a:defRPr>
            </a:lvl6pPr>
            <a:lvl7pPr marL="0" lvl="6" indent="0" algn="ctr">
              <a:spcBef>
                <a:spcPts val="0"/>
              </a:spcBef>
              <a:buNone/>
              <a:defRPr sz="900">
                <a:solidFill>
                  <a:schemeClr val="lt1"/>
                </a:solidFill>
                <a:latin typeface="Calibri"/>
                <a:ea typeface="Calibri"/>
                <a:cs typeface="Calibri"/>
                <a:sym typeface="Calibri"/>
              </a:defRPr>
            </a:lvl7pPr>
            <a:lvl8pPr marL="0" lvl="7" indent="0" algn="ctr">
              <a:spcBef>
                <a:spcPts val="0"/>
              </a:spcBef>
              <a:buNone/>
              <a:defRPr sz="900">
                <a:solidFill>
                  <a:schemeClr val="lt1"/>
                </a:solidFill>
                <a:latin typeface="Calibri"/>
                <a:ea typeface="Calibri"/>
                <a:cs typeface="Calibri"/>
                <a:sym typeface="Calibri"/>
              </a:defRPr>
            </a:lvl8pPr>
            <a:lvl9pPr marL="0" lvl="8" indent="0" algn="ctr">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p10"/>
          <p:cNvSpPr>
            <a:spLocks noGrp="1"/>
          </p:cNvSpPr>
          <p:nvPr>
            <p:ph type="pic" idx="2"/>
          </p:nvPr>
        </p:nvSpPr>
        <p:spPr>
          <a:xfrm>
            <a:off x="1103638" y="1848535"/>
            <a:ext cx="1430337" cy="1430337"/>
          </a:xfrm>
          <a:prstGeom prst="ellipse">
            <a:avLst/>
          </a:prstGeom>
          <a:solidFill>
            <a:schemeClr val="lt2"/>
          </a:solidFill>
          <a:ln>
            <a:noFill/>
          </a:ln>
        </p:spPr>
      </p:sp>
      <p:sp>
        <p:nvSpPr>
          <p:cNvPr id="126" name="Google Shape;126;p10"/>
          <p:cNvSpPr>
            <a:spLocks noGrp="1"/>
          </p:cNvSpPr>
          <p:nvPr>
            <p:ph type="pic" idx="3"/>
          </p:nvPr>
        </p:nvSpPr>
        <p:spPr>
          <a:xfrm>
            <a:off x="3957037" y="1848535"/>
            <a:ext cx="1430337" cy="1430337"/>
          </a:xfrm>
          <a:prstGeom prst="ellipse">
            <a:avLst/>
          </a:prstGeom>
          <a:solidFill>
            <a:schemeClr val="lt2"/>
          </a:solidFill>
          <a:ln>
            <a:noFill/>
          </a:ln>
        </p:spPr>
      </p:sp>
      <p:sp>
        <p:nvSpPr>
          <p:cNvPr id="127" name="Google Shape;127;p10"/>
          <p:cNvSpPr>
            <a:spLocks noGrp="1"/>
          </p:cNvSpPr>
          <p:nvPr>
            <p:ph type="pic" idx="4"/>
          </p:nvPr>
        </p:nvSpPr>
        <p:spPr>
          <a:xfrm>
            <a:off x="6795773" y="1848535"/>
            <a:ext cx="1430337" cy="1430337"/>
          </a:xfrm>
          <a:prstGeom prst="ellipse">
            <a:avLst/>
          </a:prstGeom>
          <a:solidFill>
            <a:schemeClr val="lt2"/>
          </a:solidFill>
          <a:ln>
            <a:noFill/>
          </a:ln>
        </p:spPr>
      </p:sp>
      <p:sp>
        <p:nvSpPr>
          <p:cNvPr id="128" name="Google Shape;128;p10"/>
          <p:cNvSpPr>
            <a:spLocks noGrp="1"/>
          </p:cNvSpPr>
          <p:nvPr>
            <p:ph type="pic" idx="5"/>
          </p:nvPr>
        </p:nvSpPr>
        <p:spPr>
          <a:xfrm>
            <a:off x="9648156" y="1848535"/>
            <a:ext cx="1430337" cy="1430337"/>
          </a:xfrm>
          <a:prstGeom prst="ellipse">
            <a:avLst/>
          </a:prstGeom>
          <a:solidFill>
            <a:schemeClr val="lt2"/>
          </a:solidFill>
          <a:ln>
            <a:noFill/>
          </a:ln>
        </p:spPr>
      </p:sp>
      <p:sp>
        <p:nvSpPr>
          <p:cNvPr id="129" name="Google Shape;129;p10"/>
          <p:cNvSpPr txBox="1">
            <a:spLocks noGrp="1"/>
          </p:cNvSpPr>
          <p:nvPr>
            <p:ph type="body" idx="1"/>
          </p:nvPr>
        </p:nvSpPr>
        <p:spPr>
          <a:xfrm>
            <a:off x="524454" y="4052306"/>
            <a:ext cx="2588705" cy="174900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10"/>
          <p:cNvSpPr txBox="1">
            <a:spLocks noGrp="1"/>
          </p:cNvSpPr>
          <p:nvPr>
            <p:ph type="body" idx="6"/>
          </p:nvPr>
        </p:nvSpPr>
        <p:spPr>
          <a:xfrm>
            <a:off x="524454" y="3539268"/>
            <a:ext cx="2588705" cy="495389"/>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0"/>
          <p:cNvSpPr txBox="1">
            <a:spLocks noGrp="1"/>
          </p:cNvSpPr>
          <p:nvPr>
            <p:ph type="body" idx="7"/>
          </p:nvPr>
        </p:nvSpPr>
        <p:spPr>
          <a:xfrm>
            <a:off x="3377853" y="4052306"/>
            <a:ext cx="2588705" cy="174900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0"/>
          <p:cNvSpPr txBox="1">
            <a:spLocks noGrp="1"/>
          </p:cNvSpPr>
          <p:nvPr>
            <p:ph type="body" idx="8"/>
          </p:nvPr>
        </p:nvSpPr>
        <p:spPr>
          <a:xfrm>
            <a:off x="3377853" y="3539268"/>
            <a:ext cx="2588705" cy="495389"/>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0"/>
          <p:cNvSpPr txBox="1">
            <a:spLocks noGrp="1"/>
          </p:cNvSpPr>
          <p:nvPr>
            <p:ph type="body" idx="9"/>
          </p:nvPr>
        </p:nvSpPr>
        <p:spPr>
          <a:xfrm>
            <a:off x="6216589" y="4052306"/>
            <a:ext cx="2588705" cy="174900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10"/>
          <p:cNvSpPr txBox="1">
            <a:spLocks noGrp="1"/>
          </p:cNvSpPr>
          <p:nvPr>
            <p:ph type="body" idx="13"/>
          </p:nvPr>
        </p:nvSpPr>
        <p:spPr>
          <a:xfrm>
            <a:off x="6216589" y="3539268"/>
            <a:ext cx="2588705" cy="495389"/>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0"/>
          <p:cNvSpPr txBox="1">
            <a:spLocks noGrp="1"/>
          </p:cNvSpPr>
          <p:nvPr>
            <p:ph type="body" idx="14"/>
          </p:nvPr>
        </p:nvSpPr>
        <p:spPr>
          <a:xfrm>
            <a:off x="9068972" y="4052306"/>
            <a:ext cx="2588705" cy="174900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0"/>
          <p:cNvSpPr txBox="1">
            <a:spLocks noGrp="1"/>
          </p:cNvSpPr>
          <p:nvPr>
            <p:ph type="body" idx="15"/>
          </p:nvPr>
        </p:nvSpPr>
        <p:spPr>
          <a:xfrm>
            <a:off x="9068972" y="3539268"/>
            <a:ext cx="2588705" cy="495389"/>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a:lnSpc>
                <a:spcPct val="90000"/>
              </a:lnSpc>
              <a:spcBef>
                <a:spcPts val="500"/>
              </a:spcBef>
              <a:spcAft>
                <a:spcPts val="0"/>
              </a:spcAft>
              <a:buClr>
                <a:schemeClr val="dk1"/>
              </a:buClr>
              <a:buSzPts val="2000"/>
              <a:buNone/>
              <a:defRPr sz="20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600"/>
              <a:buNone/>
              <a:defRPr sz="1600"/>
            </a:lvl4pPr>
            <a:lvl5pPr marL="2286000" lvl="4" indent="-228600" algn="ctr">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01">
  <p:cSld name="Thank You 01">
    <p:spTree>
      <p:nvGrpSpPr>
        <p:cNvPr id="1" name="Shape 137"/>
        <p:cNvGrpSpPr/>
        <p:nvPr/>
      </p:nvGrpSpPr>
      <p:grpSpPr>
        <a:xfrm>
          <a:off x="0" y="0"/>
          <a:ext cx="0" cy="0"/>
          <a:chOff x="0" y="0"/>
          <a:chExt cx="0" cy="0"/>
        </a:xfrm>
      </p:grpSpPr>
      <p:sp>
        <p:nvSpPr>
          <p:cNvPr id="138" name="Google Shape;138;p11"/>
          <p:cNvSpPr txBox="1">
            <a:spLocks noGrp="1"/>
          </p:cNvSpPr>
          <p:nvPr>
            <p:ph type="subTitle" idx="1"/>
          </p:nvPr>
        </p:nvSpPr>
        <p:spPr>
          <a:xfrm>
            <a:off x="7002130" y="4484691"/>
            <a:ext cx="454044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600"/>
              <a:buNone/>
              <a:defRPr sz="1600" b="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9" name="Google Shape;139;p11"/>
          <p:cNvSpPr>
            <a:spLocks noGrp="1"/>
          </p:cNvSpPr>
          <p:nvPr>
            <p:ph type="pic" idx="2"/>
          </p:nvPr>
        </p:nvSpPr>
        <p:spPr>
          <a:xfrm>
            <a:off x="710812" y="728545"/>
            <a:ext cx="5305661" cy="5305661"/>
          </a:xfrm>
          <a:prstGeom prst="ellipse">
            <a:avLst/>
          </a:prstGeom>
          <a:solidFill>
            <a:schemeClr val="lt2"/>
          </a:solidFill>
          <a:ln>
            <a:noFill/>
          </a:ln>
        </p:spPr>
      </p:sp>
      <p:grpSp>
        <p:nvGrpSpPr>
          <p:cNvPr id="140" name="Google Shape;140;p11"/>
          <p:cNvGrpSpPr/>
          <p:nvPr/>
        </p:nvGrpSpPr>
        <p:grpSpPr>
          <a:xfrm>
            <a:off x="-1728305" y="-2049517"/>
            <a:ext cx="8917229" cy="10769768"/>
            <a:chOff x="11114088" y="2241550"/>
            <a:chExt cx="1905000" cy="2354263"/>
          </a:xfrm>
        </p:grpSpPr>
        <p:sp>
          <p:nvSpPr>
            <p:cNvPr id="141" name="Google Shape;141;p11"/>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1"/>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43" name="Google Shape;143;p11"/>
          <p:cNvPicPr preferRelativeResize="0"/>
          <p:nvPr/>
        </p:nvPicPr>
        <p:blipFill rotWithShape="1">
          <a:blip r:embed="rId2">
            <a:alphaModFix/>
          </a:blip>
          <a:srcRect/>
          <a:stretch/>
        </p:blipFill>
        <p:spPr>
          <a:xfrm>
            <a:off x="6372999" y="1844881"/>
            <a:ext cx="1745251" cy="673365"/>
          </a:xfrm>
          <a:prstGeom prst="rect">
            <a:avLst/>
          </a:prstGeom>
          <a:noFill/>
          <a:ln>
            <a:noFill/>
          </a:ln>
        </p:spPr>
      </p:pic>
      <p:cxnSp>
        <p:nvCxnSpPr>
          <p:cNvPr id="144" name="Google Shape;144;p11"/>
          <p:cNvCxnSpPr/>
          <p:nvPr/>
        </p:nvCxnSpPr>
        <p:spPr>
          <a:xfrm>
            <a:off x="6469778" y="4233582"/>
            <a:ext cx="2532336" cy="0"/>
          </a:xfrm>
          <a:prstGeom prst="straightConnector1">
            <a:avLst/>
          </a:prstGeom>
          <a:noFill/>
          <a:ln w="9525" cap="flat" cmpd="sng">
            <a:solidFill>
              <a:schemeClr val="accent1"/>
            </a:solidFill>
            <a:prstDash val="solid"/>
            <a:miter lim="800000"/>
            <a:headEnd type="none" w="sm" len="sm"/>
            <a:tailEnd type="none" w="sm" len="sm"/>
          </a:ln>
        </p:spPr>
      </p:cxnSp>
      <p:sp>
        <p:nvSpPr>
          <p:cNvPr id="145" name="Google Shape;145;p11"/>
          <p:cNvSpPr txBox="1">
            <a:spLocks noGrp="1"/>
          </p:cNvSpPr>
          <p:nvPr>
            <p:ph type="body" idx="3"/>
          </p:nvPr>
        </p:nvSpPr>
        <p:spPr>
          <a:xfrm>
            <a:off x="7002320" y="5012635"/>
            <a:ext cx="4533900" cy="5032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b="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6" name="Google Shape;146;p11" descr="Envelope"/>
          <p:cNvPicPr preferRelativeResize="0"/>
          <p:nvPr/>
        </p:nvPicPr>
        <p:blipFill rotWithShape="1">
          <a:blip r:embed="rId3">
            <a:alphaModFix/>
          </a:blip>
          <a:srcRect/>
          <a:stretch/>
        </p:blipFill>
        <p:spPr>
          <a:xfrm>
            <a:off x="6541475" y="4452337"/>
            <a:ext cx="387795" cy="387795"/>
          </a:xfrm>
          <a:prstGeom prst="rect">
            <a:avLst/>
          </a:prstGeom>
          <a:noFill/>
          <a:ln>
            <a:noFill/>
          </a:ln>
        </p:spPr>
      </p:pic>
      <p:pic>
        <p:nvPicPr>
          <p:cNvPr id="147" name="Google Shape;147;p11" descr="Network"/>
          <p:cNvPicPr preferRelativeResize="0"/>
          <p:nvPr/>
        </p:nvPicPr>
        <p:blipFill rotWithShape="1">
          <a:blip r:embed="rId4">
            <a:alphaModFix/>
          </a:blip>
          <a:srcRect/>
          <a:stretch/>
        </p:blipFill>
        <p:spPr>
          <a:xfrm>
            <a:off x="6522084" y="4925640"/>
            <a:ext cx="426575" cy="426575"/>
          </a:xfrm>
          <a:prstGeom prst="rect">
            <a:avLst/>
          </a:prstGeom>
          <a:noFill/>
          <a:ln>
            <a:noFill/>
          </a:ln>
        </p:spPr>
      </p:pic>
      <p:sp>
        <p:nvSpPr>
          <p:cNvPr id="148" name="Google Shape;148;p11"/>
          <p:cNvSpPr txBox="1">
            <a:spLocks noGrp="1"/>
          </p:cNvSpPr>
          <p:nvPr>
            <p:ph type="title"/>
          </p:nvPr>
        </p:nvSpPr>
        <p:spPr>
          <a:xfrm>
            <a:off x="6469778" y="3429000"/>
            <a:ext cx="5011410" cy="65144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orbel"/>
              <a:buNone/>
              <a:defRPr sz="6000" b="1"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_02">
  <p:cSld name="1_Title Slide_02">
    <p:spTree>
      <p:nvGrpSpPr>
        <p:cNvPr id="1" name="Shape 149"/>
        <p:cNvGrpSpPr/>
        <p:nvPr/>
      </p:nvGrpSpPr>
      <p:grpSpPr>
        <a:xfrm>
          <a:off x="0" y="0"/>
          <a:ext cx="0" cy="0"/>
          <a:chOff x="0" y="0"/>
          <a:chExt cx="0" cy="0"/>
        </a:xfrm>
      </p:grpSpPr>
      <p:sp>
        <p:nvSpPr>
          <p:cNvPr id="150" name="Google Shape;150;p12"/>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2"/>
          <p:cNvSpPr>
            <a:spLocks noGrp="1"/>
          </p:cNvSpPr>
          <p:nvPr>
            <p:ph type="pic" idx="2"/>
          </p:nvPr>
        </p:nvSpPr>
        <p:spPr>
          <a:xfrm>
            <a:off x="710812" y="728545"/>
            <a:ext cx="5305661" cy="5305661"/>
          </a:xfrm>
          <a:prstGeom prst="ellipse">
            <a:avLst/>
          </a:prstGeom>
          <a:solidFill>
            <a:schemeClr val="lt2"/>
          </a:solidFill>
          <a:ln>
            <a:noFill/>
          </a:ln>
        </p:spPr>
      </p:sp>
      <p:grpSp>
        <p:nvGrpSpPr>
          <p:cNvPr id="152" name="Google Shape;152;p12"/>
          <p:cNvGrpSpPr/>
          <p:nvPr/>
        </p:nvGrpSpPr>
        <p:grpSpPr>
          <a:xfrm>
            <a:off x="-1728305" y="-2049517"/>
            <a:ext cx="8917229" cy="10769768"/>
            <a:chOff x="11114088" y="2241550"/>
            <a:chExt cx="1905000" cy="2354263"/>
          </a:xfrm>
        </p:grpSpPr>
        <p:sp>
          <p:nvSpPr>
            <p:cNvPr id="153" name="Google Shape;153;p12"/>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2"/>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55" name="Google Shape;155;p12"/>
          <p:cNvPicPr preferRelativeResize="0"/>
          <p:nvPr/>
        </p:nvPicPr>
        <p:blipFill rotWithShape="1">
          <a:blip r:embed="rId2">
            <a:alphaModFix/>
          </a:blip>
          <a:srcRect/>
          <a:stretch/>
        </p:blipFill>
        <p:spPr>
          <a:xfrm>
            <a:off x="10015850" y="391862"/>
            <a:ext cx="1745251" cy="673365"/>
          </a:xfrm>
          <a:prstGeom prst="rect">
            <a:avLst/>
          </a:prstGeom>
          <a:noFill/>
          <a:ln>
            <a:noFill/>
          </a:ln>
        </p:spPr>
      </p:pic>
      <p:cxnSp>
        <p:nvCxnSpPr>
          <p:cNvPr id="156" name="Google Shape;156;p12"/>
          <p:cNvCxnSpPr/>
          <p:nvPr/>
        </p:nvCxnSpPr>
        <p:spPr>
          <a:xfrm>
            <a:off x="6469778" y="4233582"/>
            <a:ext cx="2532336" cy="0"/>
          </a:xfrm>
          <a:prstGeom prst="straightConnector1">
            <a:avLst/>
          </a:prstGeom>
          <a:noFill/>
          <a:ln w="9525" cap="flat" cmpd="sng">
            <a:solidFill>
              <a:schemeClr val="lt1"/>
            </a:solidFill>
            <a:prstDash val="solid"/>
            <a:miter lim="800000"/>
            <a:headEnd type="none" w="sm" len="sm"/>
            <a:tailEnd type="none" w="sm" len="sm"/>
          </a:ln>
        </p:spPr>
      </p:cxnSp>
      <p:pic>
        <p:nvPicPr>
          <p:cNvPr id="157" name="Google Shape;157;p12" descr="Envelope"/>
          <p:cNvPicPr preferRelativeResize="0"/>
          <p:nvPr/>
        </p:nvPicPr>
        <p:blipFill rotWithShape="1">
          <a:blip r:embed="rId3">
            <a:alphaModFix/>
          </a:blip>
          <a:srcRect/>
          <a:stretch/>
        </p:blipFill>
        <p:spPr>
          <a:xfrm>
            <a:off x="6541475" y="4452337"/>
            <a:ext cx="387795" cy="387795"/>
          </a:xfrm>
          <a:prstGeom prst="rect">
            <a:avLst/>
          </a:prstGeom>
          <a:noFill/>
          <a:ln>
            <a:noFill/>
          </a:ln>
        </p:spPr>
      </p:pic>
      <p:pic>
        <p:nvPicPr>
          <p:cNvPr id="158" name="Google Shape;158;p12" descr="Network"/>
          <p:cNvPicPr preferRelativeResize="0"/>
          <p:nvPr/>
        </p:nvPicPr>
        <p:blipFill rotWithShape="1">
          <a:blip r:embed="rId4">
            <a:alphaModFix/>
          </a:blip>
          <a:srcRect/>
          <a:stretch/>
        </p:blipFill>
        <p:spPr>
          <a:xfrm>
            <a:off x="6522084" y="4925640"/>
            <a:ext cx="426575" cy="426575"/>
          </a:xfrm>
          <a:prstGeom prst="rect">
            <a:avLst/>
          </a:prstGeom>
          <a:noFill/>
          <a:ln>
            <a:noFill/>
          </a:ln>
        </p:spPr>
      </p:pic>
      <p:sp>
        <p:nvSpPr>
          <p:cNvPr id="159" name="Google Shape;159;p12"/>
          <p:cNvSpPr txBox="1">
            <a:spLocks noGrp="1"/>
          </p:cNvSpPr>
          <p:nvPr>
            <p:ph type="subTitle" idx="1"/>
          </p:nvPr>
        </p:nvSpPr>
        <p:spPr>
          <a:xfrm>
            <a:off x="7002130" y="4484691"/>
            <a:ext cx="454044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600"/>
              <a:buNone/>
              <a:defRPr sz="1600" b="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0" name="Google Shape;160;p12"/>
          <p:cNvSpPr txBox="1">
            <a:spLocks noGrp="1"/>
          </p:cNvSpPr>
          <p:nvPr>
            <p:ph type="body" idx="3"/>
          </p:nvPr>
        </p:nvSpPr>
        <p:spPr>
          <a:xfrm>
            <a:off x="7002320" y="5012635"/>
            <a:ext cx="4533900" cy="5032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b="0" cap="none">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12"/>
          <p:cNvSpPr txBox="1">
            <a:spLocks noGrp="1"/>
          </p:cNvSpPr>
          <p:nvPr>
            <p:ph type="title"/>
          </p:nvPr>
        </p:nvSpPr>
        <p:spPr>
          <a:xfrm>
            <a:off x="6469778" y="3158641"/>
            <a:ext cx="5011410" cy="9218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Corbel"/>
              <a:buNone/>
              <a:defRPr sz="60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2"/>
        <p:cNvGrpSpPr/>
        <p:nvPr/>
      </p:nvGrpSpPr>
      <p:grpSpPr>
        <a:xfrm>
          <a:off x="0" y="0"/>
          <a:ext cx="0" cy="0"/>
          <a:chOff x="0" y="0"/>
          <a:chExt cx="0" cy="0"/>
        </a:xfrm>
      </p:grpSpPr>
      <p:sp>
        <p:nvSpPr>
          <p:cNvPr id="163" name="Google Shape;163;p13"/>
          <p:cNvSpPr/>
          <p:nvPr/>
        </p:nvSpPr>
        <p:spPr>
          <a:xfrm>
            <a:off x="0" y="0"/>
            <a:ext cx="1219200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3"/>
          <p:cNvSpPr/>
          <p:nvPr/>
        </p:nvSpPr>
        <p:spPr>
          <a:xfrm>
            <a:off x="754010" y="708293"/>
            <a:ext cx="5334029" cy="5334029"/>
          </a:xfrm>
          <a:prstGeom prst="ellipse">
            <a:avLst/>
          </a:prstGeom>
          <a:solidFill>
            <a:schemeClr val="lt1">
              <a:alpha val="1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3"/>
          <p:cNvSpPr txBox="1">
            <a:spLocks noGrp="1"/>
          </p:cNvSpPr>
          <p:nvPr>
            <p:ph type="ctrTitle"/>
          </p:nvPr>
        </p:nvSpPr>
        <p:spPr>
          <a:xfrm>
            <a:off x="6343650" y="2173288"/>
            <a:ext cx="5143500" cy="209080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5400"/>
              <a:buFont typeface="Corbel"/>
              <a:buNone/>
              <a:defRPr sz="5400" b="1"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13"/>
          <p:cNvSpPr txBox="1">
            <a:spLocks noGrp="1"/>
          </p:cNvSpPr>
          <p:nvPr>
            <p:ph type="subTitle" idx="1"/>
          </p:nvPr>
        </p:nvSpPr>
        <p:spPr>
          <a:xfrm>
            <a:off x="6343650" y="4279971"/>
            <a:ext cx="5143500" cy="503167"/>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None/>
              <a:defRPr sz="1800" b="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67" name="Google Shape;167;p13"/>
          <p:cNvGrpSpPr/>
          <p:nvPr/>
        </p:nvGrpSpPr>
        <p:grpSpPr>
          <a:xfrm>
            <a:off x="-1728305" y="-2049517"/>
            <a:ext cx="8917229" cy="10769768"/>
            <a:chOff x="11114088" y="2241550"/>
            <a:chExt cx="1905000" cy="2354263"/>
          </a:xfrm>
        </p:grpSpPr>
        <p:sp>
          <p:nvSpPr>
            <p:cNvPr id="168" name="Google Shape;168;p13"/>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3"/>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70" name="Google Shape;170;p13"/>
          <p:cNvPicPr preferRelativeResize="0"/>
          <p:nvPr/>
        </p:nvPicPr>
        <p:blipFill rotWithShape="1">
          <a:blip r:embed="rId2">
            <a:alphaModFix/>
          </a:blip>
          <a:srcRect/>
          <a:stretch/>
        </p:blipFill>
        <p:spPr>
          <a:xfrm>
            <a:off x="10015850" y="391862"/>
            <a:ext cx="1745251" cy="673365"/>
          </a:xfrm>
          <a:prstGeom prst="rect">
            <a:avLst/>
          </a:prstGeom>
          <a:noFill/>
          <a:ln>
            <a:noFill/>
          </a:ln>
        </p:spPr>
      </p:pic>
      <p:cxnSp>
        <p:nvCxnSpPr>
          <p:cNvPr id="171" name="Google Shape;171;p13"/>
          <p:cNvCxnSpPr/>
          <p:nvPr/>
        </p:nvCxnSpPr>
        <p:spPr>
          <a:xfrm>
            <a:off x="6469778" y="4233582"/>
            <a:ext cx="2532336"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1" r:id="rId10"/>
    <p:sldLayoutId id="2147483662" r:id="rId11"/>
    <p:sldLayoutId id="2147483663" r:id="rId12"/>
    <p:sldLayoutId id="214748366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20"/>
          <p:cNvSpPr/>
          <p:nvPr/>
        </p:nvSpPr>
        <p:spPr>
          <a:xfrm>
            <a:off x="6343650" y="1187900"/>
            <a:ext cx="1947300" cy="109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8" name="Google Shape;248;p20"/>
          <p:cNvSpPr txBox="1"/>
          <p:nvPr/>
        </p:nvSpPr>
        <p:spPr>
          <a:xfrm>
            <a:off x="6662050" y="2045150"/>
            <a:ext cx="555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49" name="Google Shape;249;p20"/>
          <p:cNvSpPr txBox="1"/>
          <p:nvPr/>
        </p:nvSpPr>
        <p:spPr>
          <a:xfrm>
            <a:off x="7972425" y="2694225"/>
            <a:ext cx="424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50" name="Google Shape;250;p20"/>
          <p:cNvSpPr txBox="1"/>
          <p:nvPr/>
        </p:nvSpPr>
        <p:spPr>
          <a:xfrm>
            <a:off x="6177579" y="499945"/>
            <a:ext cx="5921896"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dirty="0">
                <a:solidFill>
                  <a:schemeClr val="dk1"/>
                </a:solidFill>
                <a:latin typeface="Calibri"/>
                <a:ea typeface="Calibri"/>
                <a:cs typeface="Calibri"/>
                <a:sym typeface="Calibri"/>
              </a:rPr>
              <a:t>ACCESSING DEFORESTATION BY USING SATELLITE IMAGINARY IN DEHRADUN DISTRICT</a:t>
            </a:r>
          </a:p>
        </p:txBody>
      </p:sp>
      <p:sp>
        <p:nvSpPr>
          <p:cNvPr id="251" name="Google Shape;251;p20"/>
          <p:cNvSpPr txBox="1"/>
          <p:nvPr/>
        </p:nvSpPr>
        <p:spPr>
          <a:xfrm>
            <a:off x="6343650" y="4983430"/>
            <a:ext cx="5204700" cy="985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marR="338974" lvl="0" indent="0" algn="l" rtl="0">
              <a:spcBef>
                <a:spcPts val="0"/>
              </a:spcBef>
              <a:spcAft>
                <a:spcPts val="0"/>
              </a:spcAft>
              <a:buNone/>
            </a:pPr>
            <a:r>
              <a:rPr lang="en-US" sz="2800" dirty="0">
                <a:solidFill>
                  <a:srgbClr val="434343"/>
                </a:solidFill>
                <a:latin typeface="Calibri"/>
                <a:ea typeface="Calibri"/>
                <a:cs typeface="Calibri"/>
                <a:sym typeface="Calibri"/>
              </a:rPr>
              <a:t>UNDER THE SUPERVISION</a:t>
            </a:r>
            <a:endParaRPr sz="2800" dirty="0">
              <a:solidFill>
                <a:srgbClr val="434343"/>
              </a:solidFill>
              <a:latin typeface="Calibri"/>
              <a:ea typeface="Calibri"/>
              <a:cs typeface="Calibri"/>
              <a:sym typeface="Calibri"/>
            </a:endParaRPr>
          </a:p>
          <a:p>
            <a:pPr marL="0" marR="338974" lvl="0" indent="0" algn="l" rtl="0">
              <a:spcBef>
                <a:spcPts val="0"/>
              </a:spcBef>
              <a:spcAft>
                <a:spcPts val="0"/>
              </a:spcAft>
              <a:buNone/>
            </a:pPr>
            <a:r>
              <a:rPr lang="en-US" sz="2400" dirty="0">
                <a:solidFill>
                  <a:srgbClr val="666666"/>
                </a:solidFill>
                <a:latin typeface="Calibri"/>
                <a:ea typeface="Calibri"/>
                <a:cs typeface="Calibri"/>
                <a:sym typeface="Calibri"/>
              </a:rPr>
              <a:t>MR. RAMESH KUMAR</a:t>
            </a:r>
            <a:endParaRPr sz="2400" dirty="0">
              <a:solidFill>
                <a:srgbClr val="666666"/>
              </a:solidFill>
              <a:latin typeface="Calibri"/>
              <a:ea typeface="Calibri"/>
              <a:cs typeface="Calibri"/>
              <a:sym typeface="Calibri"/>
            </a:endParaRPr>
          </a:p>
        </p:txBody>
      </p:sp>
      <p:sp>
        <p:nvSpPr>
          <p:cNvPr id="3" name="Picture Placeholder 2">
            <a:extLst>
              <a:ext uri="{FF2B5EF4-FFF2-40B4-BE49-F238E27FC236}">
                <a16:creationId xmlns:a16="http://schemas.microsoft.com/office/drawing/2014/main" id="{DDD0D220-B35D-A8EB-1441-C52EB3027FFA}"/>
              </a:ext>
            </a:extLst>
          </p:cNvPr>
          <p:cNvSpPr>
            <a:spLocks noGrp="1"/>
          </p:cNvSpPr>
          <p:nvPr>
            <p:ph type="pic" idx="2"/>
          </p:nvPr>
        </p:nvSpPr>
        <p:spPr/>
      </p:sp>
      <p:pic>
        <p:nvPicPr>
          <p:cNvPr id="7" name="object 14">
            <a:extLst>
              <a:ext uri="{FF2B5EF4-FFF2-40B4-BE49-F238E27FC236}">
                <a16:creationId xmlns:a16="http://schemas.microsoft.com/office/drawing/2014/main" id="{643E6510-587E-61CF-CDD3-D688BA1C1DD1}"/>
              </a:ext>
            </a:extLst>
          </p:cNvPr>
          <p:cNvPicPr/>
          <p:nvPr/>
        </p:nvPicPr>
        <p:blipFill>
          <a:blip r:embed="rId3" cstate="print"/>
          <a:stretch>
            <a:fillRect/>
          </a:stretch>
        </p:blipFill>
        <p:spPr>
          <a:xfrm>
            <a:off x="643650" y="728545"/>
            <a:ext cx="5466767" cy="5305661"/>
          </a:xfrm>
          <a:prstGeom prst="rect">
            <a:avLst/>
          </a:prstGeom>
        </p:spPr>
      </p:pic>
      <p:sp>
        <p:nvSpPr>
          <p:cNvPr id="8" name="TextBox 7">
            <a:extLst>
              <a:ext uri="{FF2B5EF4-FFF2-40B4-BE49-F238E27FC236}">
                <a16:creationId xmlns:a16="http://schemas.microsoft.com/office/drawing/2014/main" id="{D2CFD200-0ED3-6C96-6D6D-9389A6CDC859}"/>
              </a:ext>
            </a:extLst>
          </p:cNvPr>
          <p:cNvSpPr txBox="1"/>
          <p:nvPr/>
        </p:nvSpPr>
        <p:spPr>
          <a:xfrm>
            <a:off x="2804160" y="3590048"/>
            <a:ext cx="1663337" cy="461665"/>
          </a:xfrm>
          <a:prstGeom prst="rect">
            <a:avLst/>
          </a:prstGeom>
          <a:noFill/>
        </p:spPr>
        <p:txBody>
          <a:bodyPr wrap="square" rtlCol="0">
            <a:spAutoFit/>
          </a:bodyPr>
          <a:lstStyle/>
          <a:p>
            <a:r>
              <a:rPr lang="en-IN" sz="2400" dirty="0">
                <a:solidFill>
                  <a:schemeClr val="bg1"/>
                </a:solidFill>
              </a:rPr>
              <a:t>Dehradun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515950" y="499600"/>
            <a:ext cx="4937100" cy="983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3200"/>
              <a:buFont typeface="Corbel"/>
              <a:buNone/>
            </a:pPr>
            <a:r>
              <a:rPr lang="en-US" dirty="0"/>
              <a:t>IMPLEMENTATION STEPS</a:t>
            </a:r>
            <a:br>
              <a:rPr lang="en-US" dirty="0"/>
            </a:br>
            <a:endParaRPr dirty="0"/>
          </a:p>
        </p:txBody>
      </p:sp>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342900" lvl="0" indent="-342900" algn="l" rtl="0">
              <a:lnSpc>
                <a:spcPct val="90000"/>
              </a:lnSpc>
              <a:spcBef>
                <a:spcPts val="1000"/>
              </a:spcBef>
              <a:spcAft>
                <a:spcPts val="0"/>
              </a:spcAft>
              <a:buClr>
                <a:schemeClr val="dk1"/>
              </a:buClr>
              <a:buSzPts val="1800"/>
              <a:buFont typeface="Wingdings" panose="05000000000000000000" pitchFamily="2" charset="2"/>
              <a:buChar char="q"/>
            </a:pPr>
            <a:endParaRPr sz="2000" dirty="0"/>
          </a:p>
          <a:p>
            <a:pPr marL="76200" indent="0">
              <a:buNone/>
            </a:pPr>
            <a:r>
              <a:rPr lang="en-US" sz="2000" dirty="0">
                <a:solidFill>
                  <a:schemeClr val="tx1"/>
                </a:solidFill>
              </a:rPr>
              <a:t>The project will follow a systematic approach involving:</a:t>
            </a:r>
          </a:p>
          <a:p>
            <a:pPr marL="342900" indent="-342900">
              <a:buFont typeface="Wingdings" panose="05000000000000000000" pitchFamily="2" charset="2"/>
              <a:buChar char="q"/>
            </a:pPr>
            <a:endParaRPr lang="en-IN" sz="2000" dirty="0">
              <a:solidFill>
                <a:schemeClr val="tx1"/>
              </a:solidFill>
            </a:endParaRPr>
          </a:p>
          <a:p>
            <a:pPr marL="342900" indent="-342900">
              <a:buFont typeface="Wingdings" panose="05000000000000000000" pitchFamily="2" charset="2"/>
              <a:buChar char="q"/>
            </a:pPr>
            <a:r>
              <a:rPr lang="en-IN" sz="2000" b="1" dirty="0">
                <a:solidFill>
                  <a:schemeClr val="tx1"/>
                </a:solidFill>
              </a:rPr>
              <a:t>Data collection: </a:t>
            </a:r>
            <a:r>
              <a:rPr lang="en-IN" sz="2000" dirty="0">
                <a:solidFill>
                  <a:schemeClr val="tx1"/>
                </a:solidFill>
              </a:rPr>
              <a:t>through sentinel-2, Copernicus.</a:t>
            </a:r>
          </a:p>
          <a:p>
            <a:pPr marL="342900" indent="-342900">
              <a:buFont typeface="Wingdings" panose="05000000000000000000" pitchFamily="2" charset="2"/>
              <a:buChar char="q"/>
            </a:pPr>
            <a:r>
              <a:rPr lang="en-IN" sz="2000" b="1" dirty="0">
                <a:solidFill>
                  <a:schemeClr val="tx1"/>
                </a:solidFill>
              </a:rPr>
              <a:t>Preprocessing: </a:t>
            </a:r>
            <a:r>
              <a:rPr lang="en-IN" sz="2000" dirty="0">
                <a:solidFill>
                  <a:schemeClr val="tx1"/>
                </a:solidFill>
              </a:rPr>
              <a:t>through SNAP , atmospheric correction.</a:t>
            </a:r>
          </a:p>
          <a:p>
            <a:pPr marL="342900" indent="-342900">
              <a:buFont typeface="Wingdings" panose="05000000000000000000" pitchFamily="2" charset="2"/>
              <a:buChar char="q"/>
            </a:pPr>
            <a:r>
              <a:rPr lang="en-US" sz="2000" b="1" dirty="0">
                <a:solidFill>
                  <a:schemeClr val="tx1"/>
                </a:solidFill>
              </a:rPr>
              <a:t>Composing band: </a:t>
            </a:r>
            <a:r>
              <a:rPr lang="en-US" sz="2000" dirty="0">
                <a:solidFill>
                  <a:schemeClr val="tx1"/>
                </a:solidFill>
              </a:rPr>
              <a:t>merge band (2,3,4,8) through Arc GIS.</a:t>
            </a:r>
          </a:p>
          <a:p>
            <a:pPr marL="342900" indent="-342900">
              <a:buFont typeface="Wingdings" panose="05000000000000000000" pitchFamily="2" charset="2"/>
              <a:buChar char="q"/>
            </a:pPr>
            <a:r>
              <a:rPr lang="en-US" sz="2000" b="1" dirty="0">
                <a:solidFill>
                  <a:schemeClr val="tx1"/>
                </a:solidFill>
              </a:rPr>
              <a:t>Mosaic: </a:t>
            </a:r>
            <a:r>
              <a:rPr lang="en-US" sz="2000" dirty="0">
                <a:solidFill>
                  <a:schemeClr val="tx1"/>
                </a:solidFill>
              </a:rPr>
              <a:t>merge three tiles through Arc GIS.</a:t>
            </a:r>
          </a:p>
          <a:p>
            <a:pPr marL="342900" indent="-342900">
              <a:buFont typeface="Wingdings" panose="05000000000000000000" pitchFamily="2" charset="2"/>
              <a:buChar char="q"/>
            </a:pPr>
            <a:r>
              <a:rPr lang="en-US" sz="2000" b="1" dirty="0">
                <a:solidFill>
                  <a:schemeClr val="tx1"/>
                </a:solidFill>
              </a:rPr>
              <a:t>Masking: </a:t>
            </a:r>
            <a:r>
              <a:rPr lang="en-US" sz="2000" dirty="0">
                <a:solidFill>
                  <a:schemeClr val="tx1"/>
                </a:solidFill>
              </a:rPr>
              <a:t>extracting Dehradun shape through mosaic raster.</a:t>
            </a:r>
          </a:p>
          <a:p>
            <a:pPr marL="342900" indent="-342900">
              <a:buFont typeface="Wingdings" panose="05000000000000000000" pitchFamily="2" charset="2"/>
              <a:buChar char="q"/>
            </a:pPr>
            <a:r>
              <a:rPr lang="en-US" sz="2000" b="1" dirty="0">
                <a:solidFill>
                  <a:schemeClr val="tx1"/>
                </a:solidFill>
              </a:rPr>
              <a:t>Creating training data.</a:t>
            </a:r>
          </a:p>
          <a:p>
            <a:pPr marL="342900" indent="-342900">
              <a:buFont typeface="Wingdings" panose="05000000000000000000" pitchFamily="2" charset="2"/>
              <a:buChar char="q"/>
            </a:pPr>
            <a:r>
              <a:rPr lang="en-US" sz="2000" b="1" dirty="0">
                <a:solidFill>
                  <a:schemeClr val="tx1"/>
                </a:solidFill>
              </a:rPr>
              <a:t>Classification: </a:t>
            </a:r>
            <a:r>
              <a:rPr lang="en-US" sz="2000" dirty="0">
                <a:solidFill>
                  <a:schemeClr val="tx1"/>
                </a:solidFill>
              </a:rPr>
              <a:t>K-means, ISO Clustering, Random forest, MLC (Most Likelihood Classification). </a:t>
            </a:r>
          </a:p>
          <a:p>
            <a:pPr marL="342900" indent="-342900">
              <a:buFont typeface="Wingdings" panose="05000000000000000000" pitchFamily="2" charset="2"/>
              <a:buChar char="q"/>
            </a:pPr>
            <a:r>
              <a:rPr lang="en-US" sz="2000" b="1" dirty="0">
                <a:solidFill>
                  <a:schemeClr val="tx1"/>
                </a:solidFill>
              </a:rPr>
              <a:t>Comparison: </a:t>
            </a:r>
            <a:r>
              <a:rPr lang="en-US" sz="2000" dirty="0">
                <a:solidFill>
                  <a:schemeClr val="tx1"/>
                </a:solidFill>
              </a:rPr>
              <a:t>Comparison between classified images of 2015 and 2020.</a:t>
            </a:r>
            <a:endParaRPr lang="en-US" sz="2000" b="1" dirty="0">
              <a:solidFill>
                <a:schemeClr val="tx1"/>
              </a:solidFill>
            </a:endParaRPr>
          </a:p>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5847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515950" y="499600"/>
            <a:ext cx="4937100" cy="983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3200"/>
              <a:buFont typeface="Corbel"/>
              <a:buNone/>
            </a:pPr>
            <a:r>
              <a:rPr lang="en-IN" dirty="0"/>
              <a:t>TECHNIQUES UTILIZED</a:t>
            </a:r>
            <a:endParaRPr lang="en-IN" dirty="0">
              <a:highlight>
                <a:srgbClr val="FFFF00"/>
              </a:highlight>
            </a:endParaRPr>
          </a:p>
        </p:txBody>
      </p:sp>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Clr>
                <a:schemeClr val="dk1"/>
              </a:buClr>
              <a:buSzPts val="1800"/>
              <a:buNone/>
            </a:pPr>
            <a:endParaRPr sz="2000" dirty="0"/>
          </a:p>
          <a:p>
            <a:pPr marL="0" lvl="0" indent="0" algn="l" rtl="0">
              <a:lnSpc>
                <a:spcPct val="90000"/>
              </a:lnSpc>
              <a:spcBef>
                <a:spcPts val="1000"/>
              </a:spcBef>
              <a:spcAft>
                <a:spcPts val="0"/>
              </a:spcAft>
              <a:buNone/>
            </a:pPr>
            <a:r>
              <a:rPr lang="en-US" sz="1800" b="1" dirty="0"/>
              <a:t>Algorithm specific model training and optimization:</a:t>
            </a:r>
          </a:p>
          <a:p>
            <a:pPr marL="0" lvl="0" indent="0" algn="l" rtl="0">
              <a:lnSpc>
                <a:spcPct val="90000"/>
              </a:lnSpc>
              <a:spcBef>
                <a:spcPts val="1000"/>
              </a:spcBef>
              <a:spcAft>
                <a:spcPts val="0"/>
              </a:spcAft>
              <a:buNone/>
            </a:pPr>
            <a:endParaRPr lang="en-US" sz="1800" dirty="0"/>
          </a:p>
          <a:p>
            <a:pPr marL="342900" lvl="0" indent="-342900" algn="l" rtl="0">
              <a:lnSpc>
                <a:spcPct val="90000"/>
              </a:lnSpc>
              <a:spcBef>
                <a:spcPts val="1000"/>
              </a:spcBef>
              <a:spcAft>
                <a:spcPts val="0"/>
              </a:spcAft>
              <a:buFont typeface="Wingdings" panose="05000000000000000000" pitchFamily="2" charset="2"/>
              <a:buChar char="q"/>
            </a:pPr>
            <a:r>
              <a:rPr lang="en-US" sz="1800" dirty="0"/>
              <a:t>K-Mean: Train and optimize K-Means clustering algorithms to  identify distinct cluster of deforested and non- deforested area.</a:t>
            </a:r>
          </a:p>
          <a:p>
            <a:pPr marL="0" lvl="0" indent="0" algn="l" rtl="0">
              <a:lnSpc>
                <a:spcPct val="90000"/>
              </a:lnSpc>
              <a:spcBef>
                <a:spcPts val="1000"/>
              </a:spcBef>
              <a:spcAft>
                <a:spcPts val="0"/>
              </a:spcAft>
              <a:buNone/>
            </a:pPr>
            <a:endParaRPr lang="en-US" sz="1800" dirty="0"/>
          </a:p>
          <a:p>
            <a:pPr marL="342900" lvl="0" indent="-342900" algn="l" rtl="0">
              <a:lnSpc>
                <a:spcPct val="90000"/>
              </a:lnSpc>
              <a:spcBef>
                <a:spcPts val="1000"/>
              </a:spcBef>
              <a:spcAft>
                <a:spcPts val="0"/>
              </a:spcAft>
              <a:buFont typeface="Wingdings" panose="05000000000000000000" pitchFamily="2" charset="2"/>
              <a:buChar char="q"/>
            </a:pPr>
            <a:r>
              <a:rPr lang="en-US" sz="1800" dirty="0"/>
              <a:t>Random forest: Develop a random forest classifier using labelled satellite image to accurately classify deforestation pattern.</a:t>
            </a:r>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342900" lvl="0" indent="-342900" algn="l" rtl="0">
              <a:lnSpc>
                <a:spcPct val="90000"/>
              </a:lnSpc>
              <a:spcBef>
                <a:spcPts val="1000"/>
              </a:spcBef>
              <a:spcAft>
                <a:spcPts val="0"/>
              </a:spcAft>
              <a:buFont typeface="Wingdings" panose="05000000000000000000" pitchFamily="2" charset="2"/>
              <a:buChar char="q"/>
            </a:pPr>
            <a:r>
              <a:rPr lang="en-US" sz="1800" dirty="0"/>
              <a:t>ISO Clustering: Implement the ISO Clustering algorithm to automatically detect clusters in satellite data.</a:t>
            </a:r>
          </a:p>
          <a:p>
            <a:pPr marL="342900" lvl="0" indent="-342900" algn="l" rtl="0">
              <a:lnSpc>
                <a:spcPct val="90000"/>
              </a:lnSpc>
              <a:spcBef>
                <a:spcPts val="1000"/>
              </a:spcBef>
              <a:spcAft>
                <a:spcPts val="0"/>
              </a:spcAft>
              <a:buFont typeface="Wingdings" panose="05000000000000000000" pitchFamily="2" charset="2"/>
              <a:buChar char="q"/>
            </a:pPr>
            <a:endParaRPr lang="en-US" sz="1800" dirty="0"/>
          </a:p>
          <a:p>
            <a:pPr marL="342900" lvl="0" indent="-342900" algn="l" rtl="0">
              <a:lnSpc>
                <a:spcPct val="90000"/>
              </a:lnSpc>
              <a:spcBef>
                <a:spcPts val="1000"/>
              </a:spcBef>
              <a:spcAft>
                <a:spcPts val="0"/>
              </a:spcAft>
              <a:buFont typeface="Wingdings" panose="05000000000000000000" pitchFamily="2" charset="2"/>
              <a:buChar char="q"/>
            </a:pPr>
            <a:r>
              <a:rPr lang="en-US" sz="1800" dirty="0"/>
              <a:t>MLC: Utilize maximum likelihood classifier to model the probability distribution of deforested and non- deforested classes and perform classification based on these probabilities.</a:t>
            </a:r>
          </a:p>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684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631187-E05A-AFB4-37E9-F0EF9F065D06}"/>
              </a:ext>
            </a:extLst>
          </p:cNvPr>
          <p:cNvSpPr>
            <a:spLocks noGrp="1"/>
          </p:cNvSpPr>
          <p:nvPr>
            <p:ph type="title"/>
          </p:nvPr>
        </p:nvSpPr>
        <p:spPr>
          <a:xfrm>
            <a:off x="104877" y="96130"/>
            <a:ext cx="8686785" cy="1169814"/>
          </a:xfrm>
        </p:spPr>
        <p:txBody>
          <a:bodyPr/>
          <a:lstStyle/>
          <a:p>
            <a:r>
              <a:rPr lang="en-US" spc="5" dirty="0">
                <a:solidFill>
                  <a:schemeClr val="bg1"/>
                </a:solidFill>
              </a:rPr>
              <a:t>Processing of sentinel-2 data</a:t>
            </a:r>
            <a:endParaRPr lang="en-IN" dirty="0">
              <a:solidFill>
                <a:schemeClr val="bg1"/>
              </a:solidFill>
            </a:endParaRPr>
          </a:p>
        </p:txBody>
      </p:sp>
      <p:pic>
        <p:nvPicPr>
          <p:cNvPr id="10" name="Picture 9">
            <a:extLst>
              <a:ext uri="{FF2B5EF4-FFF2-40B4-BE49-F238E27FC236}">
                <a16:creationId xmlns:a16="http://schemas.microsoft.com/office/drawing/2014/main" id="{E20074EF-A6B6-B8A3-C97A-C5820C3729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20863382">
            <a:off x="254480" y="96130"/>
            <a:ext cx="7983836" cy="4490157"/>
          </a:xfrm>
          <a:prstGeom prst="rect">
            <a:avLst/>
          </a:prstGeom>
          <a:noFill/>
          <a:ln>
            <a:noFill/>
          </a:ln>
        </p:spPr>
      </p:pic>
      <p:sp>
        <p:nvSpPr>
          <p:cNvPr id="24" name="Rectangle 23">
            <a:extLst>
              <a:ext uri="{FF2B5EF4-FFF2-40B4-BE49-F238E27FC236}">
                <a16:creationId xmlns:a16="http://schemas.microsoft.com/office/drawing/2014/main" id="{9634DBDE-FC10-0E89-387A-1ABD41A5F4DA}"/>
              </a:ext>
            </a:extLst>
          </p:cNvPr>
          <p:cNvSpPr/>
          <p:nvPr/>
        </p:nvSpPr>
        <p:spPr>
          <a:xfrm>
            <a:off x="6951492" y="3414255"/>
            <a:ext cx="3000755" cy="3000755"/>
          </a:xfrm>
          <a:prstGeom prst="rect">
            <a:avLst/>
          </a:prstGeom>
          <a:blipFill>
            <a:blip r:embed="rId3" cstate="print">
              <a:extLst>
                <a:ext uri="{28A0092B-C50C-407E-A947-70E740481C1C}">
                  <a14:useLocalDpi xmlns:a14="http://schemas.microsoft.com/office/drawing/2010/main" val="0"/>
                </a:ext>
              </a:extLst>
            </a:blip>
            <a:srcRect/>
            <a:stretch>
              <a:fillRect l="-49000" r="-49000"/>
            </a:stretch>
          </a:blip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Oval 24">
            <a:extLst>
              <a:ext uri="{FF2B5EF4-FFF2-40B4-BE49-F238E27FC236}">
                <a16:creationId xmlns:a16="http://schemas.microsoft.com/office/drawing/2014/main" id="{1935E898-DD1D-FE25-29ED-4922021E0F93}"/>
              </a:ext>
            </a:extLst>
          </p:cNvPr>
          <p:cNvSpPr/>
          <p:nvPr/>
        </p:nvSpPr>
        <p:spPr>
          <a:xfrm>
            <a:off x="9848996" y="6301586"/>
            <a:ext cx="51625" cy="5162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C6199B6B-5F02-709E-D4C4-D41B0546F11D}"/>
              </a:ext>
            </a:extLst>
          </p:cNvPr>
          <p:cNvSpPr/>
          <p:nvPr/>
        </p:nvSpPr>
        <p:spPr>
          <a:xfrm>
            <a:off x="10015360" y="3414245"/>
            <a:ext cx="1824459" cy="1824459"/>
          </a:xfrm>
          <a:prstGeom prst="rect">
            <a:avLst/>
          </a:prstGeom>
          <a:blipFill rotWithShape="0">
            <a:blip r:embed="rId4"/>
            <a:srcRect/>
            <a:stretch>
              <a:fillRect l="-40000" r="-40000"/>
            </a:stretch>
          </a:blip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a:extLst>
              <a:ext uri="{FF2B5EF4-FFF2-40B4-BE49-F238E27FC236}">
                <a16:creationId xmlns:a16="http://schemas.microsoft.com/office/drawing/2014/main" id="{DCBFB692-7BCC-EFAE-75A1-25F22BB72EA8}"/>
              </a:ext>
            </a:extLst>
          </p:cNvPr>
          <p:cNvSpPr/>
          <p:nvPr/>
        </p:nvSpPr>
        <p:spPr>
          <a:xfrm>
            <a:off x="10015360" y="5291558"/>
            <a:ext cx="1824460" cy="111328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dirty="0"/>
          </a:p>
        </p:txBody>
      </p:sp>
      <p:pic>
        <p:nvPicPr>
          <p:cNvPr id="22" name="Picture 21">
            <a:extLst>
              <a:ext uri="{FF2B5EF4-FFF2-40B4-BE49-F238E27FC236}">
                <a16:creationId xmlns:a16="http://schemas.microsoft.com/office/drawing/2014/main" id="{8C00705B-C81E-21E9-6D8D-390E503E4BFF}"/>
              </a:ext>
            </a:extLst>
          </p:cNvPr>
          <p:cNvPicPr>
            <a:picLocks noChangeAspect="1"/>
          </p:cNvPicPr>
          <p:nvPr/>
        </p:nvPicPr>
        <p:blipFill>
          <a:blip r:embed="rId5"/>
          <a:stretch>
            <a:fillRect/>
          </a:stretch>
        </p:blipFill>
        <p:spPr>
          <a:xfrm>
            <a:off x="9952246" y="5259069"/>
            <a:ext cx="1975593" cy="115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TextBox 31">
            <a:extLst>
              <a:ext uri="{FF2B5EF4-FFF2-40B4-BE49-F238E27FC236}">
                <a16:creationId xmlns:a16="http://schemas.microsoft.com/office/drawing/2014/main" id="{C352D705-E820-1494-DD9D-00666FA8FC52}"/>
              </a:ext>
            </a:extLst>
          </p:cNvPr>
          <p:cNvSpPr txBox="1"/>
          <p:nvPr/>
        </p:nvSpPr>
        <p:spPr>
          <a:xfrm>
            <a:off x="8451869" y="483313"/>
            <a:ext cx="3674642" cy="584775"/>
          </a:xfrm>
          <a:prstGeom prst="rect">
            <a:avLst/>
          </a:prstGeom>
          <a:noFill/>
        </p:spPr>
        <p:txBody>
          <a:bodyPr wrap="square" rtlCol="0">
            <a:spAutoFit/>
          </a:bodyPr>
          <a:lstStyle/>
          <a:p>
            <a:r>
              <a:rPr lang="en-IN" sz="3200" dirty="0"/>
              <a:t>Sentinel-2 image</a:t>
            </a:r>
          </a:p>
        </p:txBody>
      </p:sp>
      <p:sp>
        <p:nvSpPr>
          <p:cNvPr id="33" name="TextBox 32">
            <a:extLst>
              <a:ext uri="{FF2B5EF4-FFF2-40B4-BE49-F238E27FC236}">
                <a16:creationId xmlns:a16="http://schemas.microsoft.com/office/drawing/2014/main" id="{09E87CB5-CBD4-DC72-091B-B8FADF48D051}"/>
              </a:ext>
            </a:extLst>
          </p:cNvPr>
          <p:cNvSpPr txBox="1"/>
          <p:nvPr/>
        </p:nvSpPr>
        <p:spPr>
          <a:xfrm>
            <a:off x="345440" y="6096000"/>
            <a:ext cx="1259840" cy="665870"/>
          </a:xfrm>
          <a:prstGeom prst="rect">
            <a:avLst/>
          </a:prstGeom>
          <a:solidFill>
            <a:schemeClr val="bg1"/>
          </a:solidFill>
        </p:spPr>
        <p:txBody>
          <a:bodyPr wrap="square" rtlCol="0">
            <a:spAutoFit/>
          </a:bodyPr>
          <a:lstStyle/>
          <a:p>
            <a:endParaRPr lang="en-IN" dirty="0"/>
          </a:p>
        </p:txBody>
      </p:sp>
      <p:sp>
        <p:nvSpPr>
          <p:cNvPr id="34" name="TextBox 33">
            <a:extLst>
              <a:ext uri="{FF2B5EF4-FFF2-40B4-BE49-F238E27FC236}">
                <a16:creationId xmlns:a16="http://schemas.microsoft.com/office/drawing/2014/main" id="{7EA85E33-51F4-700C-5EDE-B58B7940DE44}"/>
              </a:ext>
            </a:extLst>
          </p:cNvPr>
          <p:cNvSpPr txBox="1"/>
          <p:nvPr/>
        </p:nvSpPr>
        <p:spPr>
          <a:xfrm>
            <a:off x="10681909" y="6404838"/>
            <a:ext cx="1510091" cy="665870"/>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4164929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DA98B444-3B3B-B977-7E94-64209E4754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1382" y="499600"/>
            <a:ext cx="2070100" cy="1696720"/>
          </a:xfrm>
          <a:prstGeom prst="rect">
            <a:avLst/>
          </a:prstGeom>
        </p:spPr>
      </p:pic>
      <p:pic>
        <p:nvPicPr>
          <p:cNvPr id="6" name="Picture 5">
            <a:extLst>
              <a:ext uri="{FF2B5EF4-FFF2-40B4-BE49-F238E27FC236}">
                <a16:creationId xmlns:a16="http://schemas.microsoft.com/office/drawing/2014/main" id="{A8243C8F-DF66-D832-A538-C812B95922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0957" y="1744112"/>
            <a:ext cx="2070735" cy="1696720"/>
          </a:xfrm>
          <a:prstGeom prst="rect">
            <a:avLst/>
          </a:prstGeom>
        </p:spPr>
      </p:pic>
      <p:pic>
        <p:nvPicPr>
          <p:cNvPr id="7" name="Picture 6">
            <a:extLst>
              <a:ext uri="{FF2B5EF4-FFF2-40B4-BE49-F238E27FC236}">
                <a16:creationId xmlns:a16="http://schemas.microsoft.com/office/drawing/2014/main" id="{D4F54D38-1116-5ECF-50EE-339F03BA52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3218" y="2688171"/>
            <a:ext cx="4113432" cy="3274142"/>
          </a:xfrm>
          <a:prstGeom prst="rect">
            <a:avLst/>
          </a:prstGeom>
        </p:spPr>
      </p:pic>
      <p:pic>
        <p:nvPicPr>
          <p:cNvPr id="19" name="Picture 18">
            <a:extLst>
              <a:ext uri="{FF2B5EF4-FFF2-40B4-BE49-F238E27FC236}">
                <a16:creationId xmlns:a16="http://schemas.microsoft.com/office/drawing/2014/main" id="{28AE9B39-DC70-02E6-0F61-0149C73070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1167" y="2917646"/>
            <a:ext cx="2070735" cy="1694180"/>
          </a:xfrm>
          <a:prstGeom prst="rect">
            <a:avLst/>
          </a:prstGeom>
        </p:spPr>
      </p:pic>
      <p:pic>
        <p:nvPicPr>
          <p:cNvPr id="20" name="Picture 19">
            <a:extLst>
              <a:ext uri="{FF2B5EF4-FFF2-40B4-BE49-F238E27FC236}">
                <a16:creationId xmlns:a16="http://schemas.microsoft.com/office/drawing/2014/main" id="{A52C4BAE-1E05-EF75-49B0-AE5D436877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024" y="4097098"/>
            <a:ext cx="2080210" cy="1694180"/>
          </a:xfrm>
          <a:prstGeom prst="rect">
            <a:avLst/>
          </a:prstGeom>
        </p:spPr>
      </p:pic>
      <p:sp>
        <p:nvSpPr>
          <p:cNvPr id="21" name="TextBox 20">
            <a:extLst>
              <a:ext uri="{FF2B5EF4-FFF2-40B4-BE49-F238E27FC236}">
                <a16:creationId xmlns:a16="http://schemas.microsoft.com/office/drawing/2014/main" id="{235EE8CB-FCCB-2BF2-8283-E2637E2000D5}"/>
              </a:ext>
            </a:extLst>
          </p:cNvPr>
          <p:cNvSpPr txBox="1"/>
          <p:nvPr/>
        </p:nvSpPr>
        <p:spPr>
          <a:xfrm>
            <a:off x="1260952" y="5791278"/>
            <a:ext cx="1216640" cy="307777"/>
          </a:xfrm>
          <a:prstGeom prst="rect">
            <a:avLst/>
          </a:prstGeom>
          <a:noFill/>
        </p:spPr>
        <p:txBody>
          <a:bodyPr wrap="square" rtlCol="0">
            <a:spAutoFit/>
          </a:bodyPr>
          <a:lstStyle/>
          <a:p>
            <a:r>
              <a:rPr lang="en-IN" dirty="0"/>
              <a:t>BAND 2</a:t>
            </a:r>
          </a:p>
        </p:txBody>
      </p:sp>
      <p:sp>
        <p:nvSpPr>
          <p:cNvPr id="22" name="TextBox 21">
            <a:extLst>
              <a:ext uri="{FF2B5EF4-FFF2-40B4-BE49-F238E27FC236}">
                <a16:creationId xmlns:a16="http://schemas.microsoft.com/office/drawing/2014/main" id="{F69EC9BC-29E3-C789-7561-1B23074DE844}"/>
              </a:ext>
            </a:extLst>
          </p:cNvPr>
          <p:cNvSpPr txBox="1"/>
          <p:nvPr/>
        </p:nvSpPr>
        <p:spPr>
          <a:xfrm>
            <a:off x="2984500" y="4611826"/>
            <a:ext cx="1216640" cy="307777"/>
          </a:xfrm>
          <a:prstGeom prst="rect">
            <a:avLst/>
          </a:prstGeom>
          <a:noFill/>
        </p:spPr>
        <p:txBody>
          <a:bodyPr wrap="square" rtlCol="0">
            <a:spAutoFit/>
          </a:bodyPr>
          <a:lstStyle/>
          <a:p>
            <a:r>
              <a:rPr lang="en-IN" dirty="0"/>
              <a:t>BAND 3</a:t>
            </a:r>
          </a:p>
        </p:txBody>
      </p:sp>
      <p:sp>
        <p:nvSpPr>
          <p:cNvPr id="23" name="TextBox 22">
            <a:extLst>
              <a:ext uri="{FF2B5EF4-FFF2-40B4-BE49-F238E27FC236}">
                <a16:creationId xmlns:a16="http://schemas.microsoft.com/office/drawing/2014/main" id="{337E0D83-D80F-86E9-3435-7EAEBEC6522B}"/>
              </a:ext>
            </a:extLst>
          </p:cNvPr>
          <p:cNvSpPr txBox="1"/>
          <p:nvPr/>
        </p:nvSpPr>
        <p:spPr>
          <a:xfrm>
            <a:off x="4549060" y="3505762"/>
            <a:ext cx="1216640" cy="307777"/>
          </a:xfrm>
          <a:prstGeom prst="rect">
            <a:avLst/>
          </a:prstGeom>
          <a:noFill/>
        </p:spPr>
        <p:txBody>
          <a:bodyPr wrap="square" rtlCol="0">
            <a:spAutoFit/>
          </a:bodyPr>
          <a:lstStyle/>
          <a:p>
            <a:r>
              <a:rPr lang="en-IN" dirty="0"/>
              <a:t>BAND 4</a:t>
            </a:r>
          </a:p>
        </p:txBody>
      </p:sp>
      <p:sp>
        <p:nvSpPr>
          <p:cNvPr id="24" name="TextBox 23">
            <a:extLst>
              <a:ext uri="{FF2B5EF4-FFF2-40B4-BE49-F238E27FC236}">
                <a16:creationId xmlns:a16="http://schemas.microsoft.com/office/drawing/2014/main" id="{A202BF18-E3CC-49E3-AEA0-09FC0192F4FA}"/>
              </a:ext>
            </a:extLst>
          </p:cNvPr>
          <p:cNvSpPr txBox="1"/>
          <p:nvPr/>
        </p:nvSpPr>
        <p:spPr>
          <a:xfrm>
            <a:off x="6118438" y="2183138"/>
            <a:ext cx="1216640" cy="307777"/>
          </a:xfrm>
          <a:prstGeom prst="rect">
            <a:avLst/>
          </a:prstGeom>
          <a:noFill/>
        </p:spPr>
        <p:txBody>
          <a:bodyPr wrap="square" rtlCol="0">
            <a:spAutoFit/>
          </a:bodyPr>
          <a:lstStyle/>
          <a:p>
            <a:r>
              <a:rPr lang="en-IN" dirty="0"/>
              <a:t>BAND 8</a:t>
            </a:r>
          </a:p>
        </p:txBody>
      </p:sp>
      <p:sp>
        <p:nvSpPr>
          <p:cNvPr id="30" name="TextBox 29">
            <a:extLst>
              <a:ext uri="{FF2B5EF4-FFF2-40B4-BE49-F238E27FC236}">
                <a16:creationId xmlns:a16="http://schemas.microsoft.com/office/drawing/2014/main" id="{291B07C2-05E2-71F3-7019-FAF635E58599}"/>
              </a:ext>
            </a:extLst>
          </p:cNvPr>
          <p:cNvSpPr txBox="1"/>
          <p:nvPr/>
        </p:nvSpPr>
        <p:spPr>
          <a:xfrm>
            <a:off x="5517079" y="3878469"/>
            <a:ext cx="1575397" cy="307777"/>
          </a:xfrm>
          <a:prstGeom prst="rect">
            <a:avLst/>
          </a:prstGeom>
          <a:noFill/>
        </p:spPr>
        <p:txBody>
          <a:bodyPr wrap="square" rtlCol="0">
            <a:spAutoFit/>
          </a:bodyPr>
          <a:lstStyle/>
          <a:p>
            <a:r>
              <a:rPr lang="en-IN" dirty="0"/>
              <a:t>COMPOSITION</a:t>
            </a:r>
          </a:p>
        </p:txBody>
      </p:sp>
      <p:sp>
        <p:nvSpPr>
          <p:cNvPr id="31" name="Arrow: Right 30">
            <a:extLst>
              <a:ext uri="{FF2B5EF4-FFF2-40B4-BE49-F238E27FC236}">
                <a16:creationId xmlns:a16="http://schemas.microsoft.com/office/drawing/2014/main" id="{7002D519-7652-5AC3-F2B0-AAFBB4256693}"/>
              </a:ext>
            </a:extLst>
          </p:cNvPr>
          <p:cNvSpPr/>
          <p:nvPr/>
        </p:nvSpPr>
        <p:spPr>
          <a:xfrm>
            <a:off x="5311382" y="4186245"/>
            <a:ext cx="2023696" cy="372707"/>
          </a:xfrm>
          <a:prstGeom prst="rightArrow">
            <a:avLst>
              <a:gd name="adj1" fmla="val 50000"/>
              <a:gd name="adj2" fmla="val 7638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7827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A36A6CD-DEC0-F089-BFBD-AA19CA6D3DF5}"/>
              </a:ext>
            </a:extLst>
          </p:cNvPr>
          <p:cNvPicPr>
            <a:picLocks noChangeAspect="1"/>
          </p:cNvPicPr>
          <p:nvPr/>
        </p:nvPicPr>
        <p:blipFill>
          <a:blip r:embed="rId3"/>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D106D5B-CA85-44B3-83BD-65ECD1FE5444}"/>
              </a:ext>
            </a:extLst>
          </p:cNvPr>
          <p:cNvSpPr txBox="1"/>
          <p:nvPr/>
        </p:nvSpPr>
        <p:spPr>
          <a:xfrm>
            <a:off x="268448" y="506125"/>
            <a:ext cx="2911632" cy="584775"/>
          </a:xfrm>
          <a:prstGeom prst="rect">
            <a:avLst/>
          </a:prstGeom>
          <a:noFill/>
        </p:spPr>
        <p:txBody>
          <a:bodyPr wrap="square" rtlCol="0">
            <a:spAutoFit/>
          </a:bodyPr>
          <a:lstStyle/>
          <a:p>
            <a:r>
              <a:rPr lang="en-IN" sz="3200" dirty="0"/>
              <a:t>MOSAICKING</a:t>
            </a:r>
          </a:p>
        </p:txBody>
      </p:sp>
    </p:spTree>
    <p:extLst>
      <p:ext uri="{BB962C8B-B14F-4D97-AF65-F5344CB8AC3E}">
        <p14:creationId xmlns:p14="http://schemas.microsoft.com/office/powerpoint/2010/main" val="1291604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DABE96-6027-DBEF-E8F9-59BE26E8A293}"/>
              </a:ext>
            </a:extLst>
          </p:cNvPr>
          <p:cNvPicPr>
            <a:picLocks noChangeAspect="1"/>
          </p:cNvPicPr>
          <p:nvPr/>
        </p:nvPicPr>
        <p:blipFill>
          <a:blip r:embed="rId2"/>
          <a:stretch>
            <a:fillRect/>
          </a:stretch>
        </p:blipFill>
        <p:spPr>
          <a:xfrm>
            <a:off x="6990151" y="1746911"/>
            <a:ext cx="3721672" cy="4780311"/>
          </a:xfrm>
          <a:prstGeom prst="rect">
            <a:avLst/>
          </a:prstGeom>
        </p:spPr>
      </p:pic>
      <p:pic>
        <p:nvPicPr>
          <p:cNvPr id="9" name="Picture 8">
            <a:extLst>
              <a:ext uri="{FF2B5EF4-FFF2-40B4-BE49-F238E27FC236}">
                <a16:creationId xmlns:a16="http://schemas.microsoft.com/office/drawing/2014/main" id="{72CFFBEC-EC04-67E7-0C69-7487837DBBED}"/>
              </a:ext>
            </a:extLst>
          </p:cNvPr>
          <p:cNvPicPr>
            <a:picLocks noChangeAspect="1"/>
          </p:cNvPicPr>
          <p:nvPr/>
        </p:nvPicPr>
        <p:blipFill>
          <a:blip r:embed="rId3"/>
          <a:srcRect l="5164"/>
          <a:stretch/>
        </p:blipFill>
        <p:spPr>
          <a:xfrm>
            <a:off x="1658363" y="1746911"/>
            <a:ext cx="3721672" cy="5111089"/>
          </a:xfrm>
          <a:prstGeom prst="rect">
            <a:avLst/>
          </a:prstGeom>
        </p:spPr>
      </p:pic>
      <p:sp>
        <p:nvSpPr>
          <p:cNvPr id="10" name="TextBox 9">
            <a:extLst>
              <a:ext uri="{FF2B5EF4-FFF2-40B4-BE49-F238E27FC236}">
                <a16:creationId xmlns:a16="http://schemas.microsoft.com/office/drawing/2014/main" id="{5625381C-EAAF-D6D7-B8C2-3FB86FE51ED5}"/>
              </a:ext>
            </a:extLst>
          </p:cNvPr>
          <p:cNvSpPr txBox="1"/>
          <p:nvPr/>
        </p:nvSpPr>
        <p:spPr>
          <a:xfrm>
            <a:off x="690879" y="579550"/>
            <a:ext cx="5344445" cy="584775"/>
          </a:xfrm>
          <a:prstGeom prst="rect">
            <a:avLst/>
          </a:prstGeom>
          <a:noFill/>
        </p:spPr>
        <p:txBody>
          <a:bodyPr wrap="square" rtlCol="0">
            <a:spAutoFit/>
          </a:bodyPr>
          <a:lstStyle/>
          <a:p>
            <a:r>
              <a:rPr lang="en-IN" sz="3200" dirty="0"/>
              <a:t>TRAINING SAMPE LABEL</a:t>
            </a:r>
          </a:p>
        </p:txBody>
      </p:sp>
      <p:sp>
        <p:nvSpPr>
          <p:cNvPr id="11" name="TextBox 10">
            <a:extLst>
              <a:ext uri="{FF2B5EF4-FFF2-40B4-BE49-F238E27FC236}">
                <a16:creationId xmlns:a16="http://schemas.microsoft.com/office/drawing/2014/main" id="{0E673773-711C-384E-3EA2-4AE70F631352}"/>
              </a:ext>
            </a:extLst>
          </p:cNvPr>
          <p:cNvSpPr txBox="1"/>
          <p:nvPr/>
        </p:nvSpPr>
        <p:spPr>
          <a:xfrm>
            <a:off x="3086616" y="1379768"/>
            <a:ext cx="697627" cy="369332"/>
          </a:xfrm>
          <a:prstGeom prst="rect">
            <a:avLst/>
          </a:prstGeom>
          <a:noFill/>
        </p:spPr>
        <p:txBody>
          <a:bodyPr wrap="none" rtlCol="0">
            <a:spAutoFit/>
          </a:bodyPr>
          <a:lstStyle/>
          <a:p>
            <a:r>
              <a:rPr lang="en-IN" sz="1800" dirty="0"/>
              <a:t>2015</a:t>
            </a:r>
          </a:p>
        </p:txBody>
      </p:sp>
      <p:sp>
        <p:nvSpPr>
          <p:cNvPr id="12" name="TextBox 11">
            <a:extLst>
              <a:ext uri="{FF2B5EF4-FFF2-40B4-BE49-F238E27FC236}">
                <a16:creationId xmlns:a16="http://schemas.microsoft.com/office/drawing/2014/main" id="{0C88ABAB-41C2-7DE0-6CC1-DD897207C700}"/>
              </a:ext>
            </a:extLst>
          </p:cNvPr>
          <p:cNvSpPr txBox="1"/>
          <p:nvPr/>
        </p:nvSpPr>
        <p:spPr>
          <a:xfrm>
            <a:off x="8502174" y="1310499"/>
            <a:ext cx="697627" cy="369332"/>
          </a:xfrm>
          <a:prstGeom prst="rect">
            <a:avLst/>
          </a:prstGeom>
          <a:noFill/>
        </p:spPr>
        <p:txBody>
          <a:bodyPr wrap="none" rtlCol="0">
            <a:spAutoFit/>
          </a:bodyPr>
          <a:lstStyle/>
          <a:p>
            <a:r>
              <a:rPr lang="en-IN" sz="1800" dirty="0"/>
              <a:t>2020</a:t>
            </a:r>
          </a:p>
        </p:txBody>
      </p:sp>
    </p:spTree>
    <p:extLst>
      <p:ext uri="{BB962C8B-B14F-4D97-AF65-F5344CB8AC3E}">
        <p14:creationId xmlns:p14="http://schemas.microsoft.com/office/powerpoint/2010/main" val="2418554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EFD1DD2-BBD1-1117-F048-FC5C9971A144}"/>
              </a:ext>
            </a:extLst>
          </p:cNvPr>
          <p:cNvSpPr txBox="1"/>
          <p:nvPr/>
        </p:nvSpPr>
        <p:spPr>
          <a:xfrm>
            <a:off x="690879" y="579550"/>
            <a:ext cx="5344445" cy="584775"/>
          </a:xfrm>
          <a:prstGeom prst="rect">
            <a:avLst/>
          </a:prstGeom>
          <a:noFill/>
        </p:spPr>
        <p:txBody>
          <a:bodyPr wrap="square" rtlCol="0">
            <a:spAutoFit/>
          </a:bodyPr>
          <a:lstStyle/>
          <a:p>
            <a:r>
              <a:rPr lang="en-IN" sz="3200" dirty="0"/>
              <a:t>MASKING COMPARISON</a:t>
            </a:r>
          </a:p>
        </p:txBody>
      </p:sp>
      <p:pic>
        <p:nvPicPr>
          <p:cNvPr id="5" name="Picture 4">
            <a:extLst>
              <a:ext uri="{FF2B5EF4-FFF2-40B4-BE49-F238E27FC236}">
                <a16:creationId xmlns:a16="http://schemas.microsoft.com/office/drawing/2014/main" id="{2CEA69D1-83F2-126A-1D62-784CEFBD3EA7}"/>
              </a:ext>
            </a:extLst>
          </p:cNvPr>
          <p:cNvPicPr>
            <a:picLocks noChangeAspect="1"/>
          </p:cNvPicPr>
          <p:nvPr/>
        </p:nvPicPr>
        <p:blipFill>
          <a:blip r:embed="rId3"/>
          <a:stretch>
            <a:fillRect/>
          </a:stretch>
        </p:blipFill>
        <p:spPr>
          <a:xfrm>
            <a:off x="6903348" y="1682940"/>
            <a:ext cx="3895281" cy="4611735"/>
          </a:xfrm>
          <a:prstGeom prst="rect">
            <a:avLst/>
          </a:prstGeom>
        </p:spPr>
      </p:pic>
      <p:pic>
        <p:nvPicPr>
          <p:cNvPr id="8" name="Picture 7">
            <a:extLst>
              <a:ext uri="{FF2B5EF4-FFF2-40B4-BE49-F238E27FC236}">
                <a16:creationId xmlns:a16="http://schemas.microsoft.com/office/drawing/2014/main" id="{1D3CCF2C-6C37-15C9-E26E-FF7505E7C145}"/>
              </a:ext>
            </a:extLst>
          </p:cNvPr>
          <p:cNvPicPr>
            <a:picLocks noChangeAspect="1"/>
          </p:cNvPicPr>
          <p:nvPr/>
        </p:nvPicPr>
        <p:blipFill>
          <a:blip r:embed="rId4"/>
          <a:stretch>
            <a:fillRect/>
          </a:stretch>
        </p:blipFill>
        <p:spPr>
          <a:xfrm>
            <a:off x="1658070" y="1749100"/>
            <a:ext cx="3758662" cy="4480560"/>
          </a:xfrm>
          <a:prstGeom prst="rect">
            <a:avLst/>
          </a:prstGeom>
        </p:spPr>
      </p:pic>
      <p:sp>
        <p:nvSpPr>
          <p:cNvPr id="9" name="TextBox 8">
            <a:extLst>
              <a:ext uri="{FF2B5EF4-FFF2-40B4-BE49-F238E27FC236}">
                <a16:creationId xmlns:a16="http://schemas.microsoft.com/office/drawing/2014/main" id="{2736EC28-857F-851B-32EA-4AD00837E8E0}"/>
              </a:ext>
            </a:extLst>
          </p:cNvPr>
          <p:cNvSpPr txBox="1"/>
          <p:nvPr/>
        </p:nvSpPr>
        <p:spPr>
          <a:xfrm>
            <a:off x="3086616" y="1379768"/>
            <a:ext cx="697627" cy="369332"/>
          </a:xfrm>
          <a:prstGeom prst="rect">
            <a:avLst/>
          </a:prstGeom>
          <a:noFill/>
        </p:spPr>
        <p:txBody>
          <a:bodyPr wrap="none" rtlCol="0">
            <a:spAutoFit/>
          </a:bodyPr>
          <a:lstStyle/>
          <a:p>
            <a:r>
              <a:rPr lang="en-IN" sz="1800" dirty="0"/>
              <a:t>2015</a:t>
            </a:r>
          </a:p>
        </p:txBody>
      </p:sp>
      <p:sp>
        <p:nvSpPr>
          <p:cNvPr id="10" name="TextBox 9">
            <a:extLst>
              <a:ext uri="{FF2B5EF4-FFF2-40B4-BE49-F238E27FC236}">
                <a16:creationId xmlns:a16="http://schemas.microsoft.com/office/drawing/2014/main" id="{A5251CF9-10C7-D95F-517D-CEEB82E4B5A3}"/>
              </a:ext>
            </a:extLst>
          </p:cNvPr>
          <p:cNvSpPr txBox="1"/>
          <p:nvPr/>
        </p:nvSpPr>
        <p:spPr>
          <a:xfrm>
            <a:off x="8502174" y="1310499"/>
            <a:ext cx="697627" cy="369332"/>
          </a:xfrm>
          <a:prstGeom prst="rect">
            <a:avLst/>
          </a:prstGeom>
          <a:noFill/>
        </p:spPr>
        <p:txBody>
          <a:bodyPr wrap="none" rtlCol="0">
            <a:spAutoFit/>
          </a:bodyPr>
          <a:lstStyle/>
          <a:p>
            <a:r>
              <a:rPr lang="en-IN" sz="1800" dirty="0"/>
              <a:t>2020</a:t>
            </a:r>
          </a:p>
        </p:txBody>
      </p:sp>
      <p:sp>
        <p:nvSpPr>
          <p:cNvPr id="3" name="TextBox 2">
            <a:extLst>
              <a:ext uri="{FF2B5EF4-FFF2-40B4-BE49-F238E27FC236}">
                <a16:creationId xmlns:a16="http://schemas.microsoft.com/office/drawing/2014/main" id="{1E3ED9C6-9926-2C52-DFF5-A3C683EF5092}"/>
              </a:ext>
            </a:extLst>
          </p:cNvPr>
          <p:cNvSpPr txBox="1"/>
          <p:nvPr/>
        </p:nvSpPr>
        <p:spPr>
          <a:xfrm>
            <a:off x="4868979" y="6389941"/>
            <a:ext cx="2332690" cy="307777"/>
          </a:xfrm>
          <a:prstGeom prst="rect">
            <a:avLst/>
          </a:prstGeom>
          <a:noFill/>
        </p:spPr>
        <p:txBody>
          <a:bodyPr wrap="none" rtlCol="0">
            <a:spAutoFit/>
          </a:bodyPr>
          <a:lstStyle/>
          <a:p>
            <a:r>
              <a:rPr lang="en-IN" dirty="0"/>
              <a:t>Raster images of both year</a:t>
            </a:r>
          </a:p>
        </p:txBody>
      </p:sp>
    </p:spTree>
    <p:extLst>
      <p:ext uri="{BB962C8B-B14F-4D97-AF65-F5344CB8AC3E}">
        <p14:creationId xmlns:p14="http://schemas.microsoft.com/office/powerpoint/2010/main" val="3232346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6132F79-61FE-B553-2F00-46D3A2D000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00" y="1044100"/>
            <a:ext cx="4867839" cy="5813899"/>
          </a:xfrm>
          <a:prstGeom prst="rect">
            <a:avLst/>
          </a:prstGeom>
          <a:noFill/>
          <a:ln>
            <a:noFill/>
          </a:ln>
        </p:spPr>
      </p:pic>
      <p:pic>
        <p:nvPicPr>
          <p:cNvPr id="10" name="Picture 9">
            <a:extLst>
              <a:ext uri="{FF2B5EF4-FFF2-40B4-BE49-F238E27FC236}">
                <a16:creationId xmlns:a16="http://schemas.microsoft.com/office/drawing/2014/main" id="{C5B0C0C2-DBAF-300E-3FED-991814B9DD6E}"/>
              </a:ext>
            </a:extLst>
          </p:cNvPr>
          <p:cNvPicPr>
            <a:picLocks noChangeAspect="1"/>
          </p:cNvPicPr>
          <p:nvPr/>
        </p:nvPicPr>
        <p:blipFill>
          <a:blip r:embed="rId4"/>
          <a:stretch>
            <a:fillRect/>
          </a:stretch>
        </p:blipFill>
        <p:spPr>
          <a:xfrm>
            <a:off x="7689772" y="954153"/>
            <a:ext cx="4529743" cy="5903846"/>
          </a:xfrm>
          <a:prstGeom prst="rect">
            <a:avLst/>
          </a:prstGeom>
        </p:spPr>
      </p:pic>
      <p:sp>
        <p:nvSpPr>
          <p:cNvPr id="4" name="TextBox 3"/>
          <p:cNvSpPr txBox="1"/>
          <p:nvPr/>
        </p:nvSpPr>
        <p:spPr>
          <a:xfrm>
            <a:off x="4336026" y="385016"/>
            <a:ext cx="4424516" cy="369332"/>
          </a:xfrm>
          <a:prstGeom prst="rect">
            <a:avLst/>
          </a:prstGeom>
          <a:noFill/>
        </p:spPr>
        <p:txBody>
          <a:bodyPr wrap="square" rtlCol="0">
            <a:spAutoFit/>
          </a:bodyPr>
          <a:lstStyle/>
          <a:p>
            <a:r>
              <a:rPr lang="en-IN" sz="1800" dirty="0"/>
              <a:t>ISO CLUSTERING classification image</a:t>
            </a:r>
          </a:p>
        </p:txBody>
      </p:sp>
      <p:sp>
        <p:nvSpPr>
          <p:cNvPr id="11" name="TextBox 10"/>
          <p:cNvSpPr txBox="1"/>
          <p:nvPr/>
        </p:nvSpPr>
        <p:spPr>
          <a:xfrm>
            <a:off x="2139723" y="481391"/>
            <a:ext cx="2045970" cy="307777"/>
          </a:xfrm>
          <a:prstGeom prst="rect">
            <a:avLst/>
          </a:prstGeom>
          <a:noFill/>
        </p:spPr>
        <p:txBody>
          <a:bodyPr wrap="square" rtlCol="0">
            <a:spAutoFit/>
          </a:bodyPr>
          <a:lstStyle/>
          <a:p>
            <a:r>
              <a:rPr lang="en-IN" dirty="0"/>
              <a:t>2015</a:t>
            </a:r>
          </a:p>
        </p:txBody>
      </p:sp>
      <p:sp>
        <p:nvSpPr>
          <p:cNvPr id="12" name="TextBox 11"/>
          <p:cNvSpPr txBox="1"/>
          <p:nvPr/>
        </p:nvSpPr>
        <p:spPr>
          <a:xfrm>
            <a:off x="9620680" y="481390"/>
            <a:ext cx="2045970" cy="307777"/>
          </a:xfrm>
          <a:prstGeom prst="rect">
            <a:avLst/>
          </a:prstGeom>
          <a:noFill/>
        </p:spPr>
        <p:txBody>
          <a:bodyPr wrap="square" rtlCol="0">
            <a:spAutoFit/>
          </a:bodyPr>
          <a:lstStyle/>
          <a:p>
            <a:r>
              <a:rPr lang="en-IN" dirty="0"/>
              <a:t>2020</a:t>
            </a:r>
          </a:p>
        </p:txBody>
      </p:sp>
    </p:spTree>
    <p:extLst>
      <p:ext uri="{BB962C8B-B14F-4D97-AF65-F5344CB8AC3E}">
        <p14:creationId xmlns:p14="http://schemas.microsoft.com/office/powerpoint/2010/main" val="2028324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542" y="3268965"/>
            <a:ext cx="5649113" cy="16861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02" y="3288017"/>
            <a:ext cx="4696480" cy="1667108"/>
          </a:xfrm>
          <a:prstGeom prst="rect">
            <a:avLst/>
          </a:prstGeom>
        </p:spPr>
      </p:pic>
      <p:sp>
        <p:nvSpPr>
          <p:cNvPr id="9" name="Rectangle 8"/>
          <p:cNvSpPr/>
          <p:nvPr/>
        </p:nvSpPr>
        <p:spPr>
          <a:xfrm>
            <a:off x="81838" y="595455"/>
            <a:ext cx="10899138" cy="584775"/>
          </a:xfrm>
          <a:prstGeom prst="rect">
            <a:avLst/>
          </a:prstGeom>
        </p:spPr>
        <p:txBody>
          <a:bodyPr wrap="none">
            <a:spAutoFit/>
          </a:bodyPr>
          <a:lstStyle/>
          <a:p>
            <a:r>
              <a:rPr lang="en-IN" sz="3200" dirty="0">
                <a:latin typeface="Corbel" panose="020B0503020204020204" pitchFamily="34" charset="0"/>
              </a:rPr>
              <a:t>COMPARATIVE ANALYSIS OF DEFORESTATION: 2015 vs 2020</a:t>
            </a:r>
          </a:p>
        </p:txBody>
      </p:sp>
      <p:sp>
        <p:nvSpPr>
          <p:cNvPr id="10" name="TextBox 9">
            <a:extLst>
              <a:ext uri="{FF2B5EF4-FFF2-40B4-BE49-F238E27FC236}">
                <a16:creationId xmlns:a16="http://schemas.microsoft.com/office/drawing/2014/main" id="{09E87CB5-CBD4-DC72-091B-B8FADF48D051}"/>
              </a:ext>
            </a:extLst>
          </p:cNvPr>
          <p:cNvSpPr txBox="1"/>
          <p:nvPr/>
        </p:nvSpPr>
        <p:spPr>
          <a:xfrm>
            <a:off x="345440" y="6096000"/>
            <a:ext cx="1259840" cy="665870"/>
          </a:xfrm>
          <a:prstGeom prst="rect">
            <a:avLst/>
          </a:prstGeom>
          <a:solidFill>
            <a:schemeClr val="bg1"/>
          </a:solidFill>
        </p:spPr>
        <p:txBody>
          <a:bodyPr wrap="square" rtlCol="0">
            <a:spAutoFit/>
          </a:bodyPr>
          <a:lstStyle/>
          <a:p>
            <a:endParaRPr lang="en-IN" dirty="0"/>
          </a:p>
        </p:txBody>
      </p:sp>
      <p:sp>
        <p:nvSpPr>
          <p:cNvPr id="11" name="TextBox 10"/>
          <p:cNvSpPr txBox="1"/>
          <p:nvPr/>
        </p:nvSpPr>
        <p:spPr>
          <a:xfrm>
            <a:off x="2426162" y="2761882"/>
            <a:ext cx="2045970" cy="307777"/>
          </a:xfrm>
          <a:prstGeom prst="rect">
            <a:avLst/>
          </a:prstGeom>
          <a:noFill/>
        </p:spPr>
        <p:txBody>
          <a:bodyPr wrap="square" rtlCol="0">
            <a:spAutoFit/>
          </a:bodyPr>
          <a:lstStyle/>
          <a:p>
            <a:r>
              <a:rPr lang="en-IN" dirty="0"/>
              <a:t>2015</a:t>
            </a:r>
          </a:p>
        </p:txBody>
      </p:sp>
      <p:sp>
        <p:nvSpPr>
          <p:cNvPr id="12" name="TextBox 11"/>
          <p:cNvSpPr txBox="1"/>
          <p:nvPr/>
        </p:nvSpPr>
        <p:spPr>
          <a:xfrm>
            <a:off x="8419337" y="2761882"/>
            <a:ext cx="2045970" cy="307777"/>
          </a:xfrm>
          <a:prstGeom prst="rect">
            <a:avLst/>
          </a:prstGeom>
          <a:noFill/>
        </p:spPr>
        <p:txBody>
          <a:bodyPr wrap="square" rtlCol="0">
            <a:spAutoFit/>
          </a:bodyPr>
          <a:lstStyle/>
          <a:p>
            <a:r>
              <a:rPr lang="en-IN" dirty="0"/>
              <a:t>2020</a:t>
            </a:r>
          </a:p>
        </p:txBody>
      </p:sp>
      <p:sp>
        <p:nvSpPr>
          <p:cNvPr id="13" name="TextBox 12"/>
          <p:cNvSpPr txBox="1"/>
          <p:nvPr/>
        </p:nvSpPr>
        <p:spPr>
          <a:xfrm>
            <a:off x="4712689" y="1786646"/>
            <a:ext cx="2045970" cy="307777"/>
          </a:xfrm>
          <a:prstGeom prst="rect">
            <a:avLst/>
          </a:prstGeom>
          <a:noFill/>
        </p:spPr>
        <p:txBody>
          <a:bodyPr wrap="square" rtlCol="0">
            <a:spAutoFit/>
          </a:bodyPr>
          <a:lstStyle/>
          <a:p>
            <a:r>
              <a:rPr lang="en-IN" b="1" dirty="0"/>
              <a:t>ISO</a:t>
            </a:r>
            <a:r>
              <a:rPr lang="en-IN" dirty="0"/>
              <a:t> </a:t>
            </a:r>
            <a:r>
              <a:rPr lang="en-IN" b="1" dirty="0"/>
              <a:t>CLUSTERING</a:t>
            </a:r>
          </a:p>
        </p:txBody>
      </p:sp>
      <p:sp>
        <p:nvSpPr>
          <p:cNvPr id="2" name="TextBox 1">
            <a:extLst>
              <a:ext uri="{FF2B5EF4-FFF2-40B4-BE49-F238E27FC236}">
                <a16:creationId xmlns:a16="http://schemas.microsoft.com/office/drawing/2014/main" id="{3F417082-1BD1-6675-12AD-F1324300674F}"/>
              </a:ext>
            </a:extLst>
          </p:cNvPr>
          <p:cNvSpPr txBox="1"/>
          <p:nvPr/>
        </p:nvSpPr>
        <p:spPr>
          <a:xfrm>
            <a:off x="2728490" y="5784119"/>
            <a:ext cx="6440103" cy="369332"/>
          </a:xfrm>
          <a:prstGeom prst="rect">
            <a:avLst/>
          </a:prstGeom>
          <a:noFill/>
        </p:spPr>
        <p:txBody>
          <a:bodyPr wrap="square" rtlCol="0">
            <a:spAutoFit/>
          </a:bodyPr>
          <a:lstStyle/>
          <a:p>
            <a:r>
              <a:rPr lang="en-IN" sz="1800" dirty="0"/>
              <a:t>ISO CLUSTERING classification raster pixel calculate area</a:t>
            </a:r>
          </a:p>
        </p:txBody>
      </p:sp>
    </p:spTree>
    <p:extLst>
      <p:ext uri="{BB962C8B-B14F-4D97-AF65-F5344CB8AC3E}">
        <p14:creationId xmlns:p14="http://schemas.microsoft.com/office/powerpoint/2010/main" val="137730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ADF64C-693F-2BA4-52C6-AEC593DB00AB}"/>
              </a:ext>
            </a:extLst>
          </p:cNvPr>
          <p:cNvSpPr txBox="1"/>
          <p:nvPr/>
        </p:nvSpPr>
        <p:spPr>
          <a:xfrm>
            <a:off x="4772561" y="275622"/>
            <a:ext cx="2646878" cy="369332"/>
          </a:xfrm>
          <a:prstGeom prst="rect">
            <a:avLst/>
          </a:prstGeom>
          <a:noFill/>
        </p:spPr>
        <p:txBody>
          <a:bodyPr wrap="none" rtlCol="0">
            <a:spAutoFit/>
          </a:bodyPr>
          <a:lstStyle/>
          <a:p>
            <a:r>
              <a:rPr lang="en-IN" sz="1800" dirty="0"/>
              <a:t>K MEANS Classification</a:t>
            </a:r>
          </a:p>
        </p:txBody>
      </p:sp>
      <p:sp>
        <p:nvSpPr>
          <p:cNvPr id="11" name="TextBox 10">
            <a:extLst>
              <a:ext uri="{FF2B5EF4-FFF2-40B4-BE49-F238E27FC236}">
                <a16:creationId xmlns:a16="http://schemas.microsoft.com/office/drawing/2014/main" id="{C8F55BA7-FBCE-9C6C-0913-56FE2324C68C}"/>
              </a:ext>
            </a:extLst>
          </p:cNvPr>
          <p:cNvSpPr txBox="1"/>
          <p:nvPr/>
        </p:nvSpPr>
        <p:spPr>
          <a:xfrm>
            <a:off x="616795" y="1189182"/>
            <a:ext cx="1310640" cy="584775"/>
          </a:xfrm>
          <a:prstGeom prst="rect">
            <a:avLst/>
          </a:prstGeom>
          <a:noFill/>
        </p:spPr>
        <p:txBody>
          <a:bodyPr wrap="square" rtlCol="0">
            <a:spAutoFit/>
          </a:bodyPr>
          <a:lstStyle/>
          <a:p>
            <a:r>
              <a:rPr lang="en-IN" sz="1600" b="1" dirty="0"/>
              <a:t>Iso Clustering</a:t>
            </a:r>
          </a:p>
        </p:txBody>
      </p:sp>
      <p:pic>
        <p:nvPicPr>
          <p:cNvPr id="13" name="Picture 12">
            <a:extLst>
              <a:ext uri="{FF2B5EF4-FFF2-40B4-BE49-F238E27FC236}">
                <a16:creationId xmlns:a16="http://schemas.microsoft.com/office/drawing/2014/main" id="{CFC8AF79-34D4-8EAB-486B-543869CC01FA}"/>
              </a:ext>
            </a:extLst>
          </p:cNvPr>
          <p:cNvPicPr>
            <a:picLocks noChangeAspect="1"/>
          </p:cNvPicPr>
          <p:nvPr/>
        </p:nvPicPr>
        <p:blipFill>
          <a:blip r:embed="rId2"/>
          <a:stretch>
            <a:fillRect/>
          </a:stretch>
        </p:blipFill>
        <p:spPr>
          <a:xfrm>
            <a:off x="6288929" y="654627"/>
            <a:ext cx="5286276" cy="6203373"/>
          </a:xfrm>
          <a:prstGeom prst="rect">
            <a:avLst/>
          </a:prstGeom>
        </p:spPr>
      </p:pic>
      <p:pic>
        <p:nvPicPr>
          <p:cNvPr id="6" name="Picture 5">
            <a:extLst>
              <a:ext uri="{FF2B5EF4-FFF2-40B4-BE49-F238E27FC236}">
                <a16:creationId xmlns:a16="http://schemas.microsoft.com/office/drawing/2014/main" id="{67F4A660-6406-31B7-E4E7-367D6AB0C8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840" y="791741"/>
            <a:ext cx="5229340" cy="6066259"/>
          </a:xfrm>
          <a:prstGeom prst="rect">
            <a:avLst/>
          </a:prstGeom>
          <a:noFill/>
          <a:ln>
            <a:noFill/>
          </a:ln>
        </p:spPr>
      </p:pic>
      <p:sp>
        <p:nvSpPr>
          <p:cNvPr id="2" name="TextBox 1"/>
          <p:cNvSpPr txBox="1"/>
          <p:nvPr/>
        </p:nvSpPr>
        <p:spPr>
          <a:xfrm>
            <a:off x="2139723" y="481391"/>
            <a:ext cx="2045970" cy="307777"/>
          </a:xfrm>
          <a:prstGeom prst="rect">
            <a:avLst/>
          </a:prstGeom>
          <a:noFill/>
        </p:spPr>
        <p:txBody>
          <a:bodyPr wrap="square" rtlCol="0">
            <a:spAutoFit/>
          </a:bodyPr>
          <a:lstStyle/>
          <a:p>
            <a:r>
              <a:rPr lang="en-IN" dirty="0"/>
              <a:t>2015</a:t>
            </a:r>
          </a:p>
        </p:txBody>
      </p:sp>
      <p:sp>
        <p:nvSpPr>
          <p:cNvPr id="9" name="TextBox 8"/>
          <p:cNvSpPr txBox="1"/>
          <p:nvPr/>
        </p:nvSpPr>
        <p:spPr>
          <a:xfrm>
            <a:off x="8433564" y="327503"/>
            <a:ext cx="2045970" cy="307777"/>
          </a:xfrm>
          <a:prstGeom prst="rect">
            <a:avLst/>
          </a:prstGeom>
          <a:noFill/>
        </p:spPr>
        <p:txBody>
          <a:bodyPr wrap="square" rtlCol="0">
            <a:spAutoFit/>
          </a:bodyPr>
          <a:lstStyle/>
          <a:p>
            <a:r>
              <a:rPr lang="en-IN" dirty="0"/>
              <a:t>2020</a:t>
            </a:r>
          </a:p>
        </p:txBody>
      </p:sp>
    </p:spTree>
    <p:extLst>
      <p:ext uri="{BB962C8B-B14F-4D97-AF65-F5344CB8AC3E}">
        <p14:creationId xmlns:p14="http://schemas.microsoft.com/office/powerpoint/2010/main" val="45718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1"/>
          <p:cNvSpPr txBox="1">
            <a:spLocks noGrp="1"/>
          </p:cNvSpPr>
          <p:nvPr>
            <p:ph type="ctrTitle"/>
          </p:nvPr>
        </p:nvSpPr>
        <p:spPr>
          <a:xfrm>
            <a:off x="3524250" y="422375"/>
            <a:ext cx="5143500" cy="876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5400"/>
              <a:buFont typeface="Corbel"/>
              <a:buNone/>
            </a:pPr>
            <a:r>
              <a:rPr lang="en-US" sz="3200" dirty="0"/>
              <a:t>INTRODUCTION</a:t>
            </a:r>
            <a:endParaRPr sz="3200" dirty="0"/>
          </a:p>
        </p:txBody>
      </p:sp>
      <p:sp>
        <p:nvSpPr>
          <p:cNvPr id="259" name="Google Shape;259;p21"/>
          <p:cNvSpPr/>
          <p:nvPr/>
        </p:nvSpPr>
        <p:spPr>
          <a:xfrm>
            <a:off x="9907375" y="330625"/>
            <a:ext cx="1836900" cy="722700"/>
          </a:xfrm>
          <a:prstGeom prst="rect">
            <a:avLst/>
          </a:prstGeom>
          <a:solidFill>
            <a:srgbClr val="2C567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Calibri"/>
              <a:ea typeface="Calibri"/>
              <a:cs typeface="Calibri"/>
              <a:sym typeface="Calibri"/>
            </a:endParaRPr>
          </a:p>
        </p:txBody>
      </p:sp>
      <p:sp>
        <p:nvSpPr>
          <p:cNvPr id="260" name="Google Shape;260;p21"/>
          <p:cNvSpPr/>
          <p:nvPr/>
        </p:nvSpPr>
        <p:spPr>
          <a:xfrm>
            <a:off x="6453875" y="4016825"/>
            <a:ext cx="2645100" cy="428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1" name="Google Shape;261;p21"/>
          <p:cNvSpPr txBox="1"/>
          <p:nvPr/>
        </p:nvSpPr>
        <p:spPr>
          <a:xfrm>
            <a:off x="1053175" y="1531050"/>
            <a:ext cx="9919500" cy="5327100"/>
          </a:xfrm>
          <a:prstGeom prst="rect">
            <a:avLst/>
          </a:prstGeom>
          <a:noFill/>
          <a:ln>
            <a:noFill/>
          </a:ln>
        </p:spPr>
        <p:txBody>
          <a:bodyPr spcFirstLastPara="1" wrap="square" lIns="91425" tIns="91425" rIns="91425" bIns="91425" anchor="t" anchorCtr="0">
            <a:noAutofit/>
          </a:bodyPr>
          <a:lstStyle/>
          <a:p>
            <a:pPr marL="400050" indent="-285750">
              <a:buClr>
                <a:schemeClr val="lt1"/>
              </a:buClr>
              <a:buSzPts val="1800"/>
              <a:buFont typeface="Wingdings" panose="05000000000000000000" pitchFamily="2" charset="2"/>
              <a:buChar char="q"/>
            </a:pPr>
            <a:r>
              <a:rPr lang="en-IN" sz="1800" dirty="0">
                <a:solidFill>
                  <a:schemeClr val="bg1"/>
                </a:solidFill>
                <a:effectLst/>
                <a:latin typeface="Times New Roman" panose="02020603050405020304" pitchFamily="18" charset="0"/>
                <a:ea typeface="Times New Roman" panose="02020603050405020304" pitchFamily="18" charset="0"/>
              </a:rPr>
              <a:t>Deforestation is a critical environmental issue that significantly impacts biodiversity, climate change, and human livelihoods. </a:t>
            </a:r>
          </a:p>
          <a:p>
            <a:pPr marL="400050" indent="-285750">
              <a:buClr>
                <a:schemeClr val="lt1"/>
              </a:buClr>
              <a:buSzPts val="1800"/>
              <a:buFont typeface="Wingdings" panose="05000000000000000000" pitchFamily="2" charset="2"/>
              <a:buChar char="q"/>
            </a:pPr>
            <a:endParaRPr lang="en-IN" sz="1800" dirty="0">
              <a:solidFill>
                <a:schemeClr val="bg1"/>
              </a:solidFill>
              <a:effectLst/>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r>
              <a:rPr lang="en-IN" sz="1800" dirty="0">
                <a:solidFill>
                  <a:schemeClr val="bg1"/>
                </a:solidFill>
                <a:effectLst/>
                <a:latin typeface="Times New Roman" panose="02020603050405020304" pitchFamily="18" charset="0"/>
                <a:ea typeface="Times New Roman" panose="02020603050405020304" pitchFamily="18" charset="0"/>
              </a:rPr>
              <a:t>Accurate mapping and monitoring of deforestation are essential for effective forest management and conservation strategies.</a:t>
            </a:r>
          </a:p>
          <a:p>
            <a:pPr marL="400050" indent="-285750">
              <a:buClr>
                <a:schemeClr val="lt1"/>
              </a:buClr>
              <a:buSzPts val="1800"/>
              <a:buFont typeface="Wingdings" panose="05000000000000000000" pitchFamily="2" charset="2"/>
              <a:buChar char="q"/>
            </a:pPr>
            <a:endParaRPr lang="en-IN" sz="1800" dirty="0">
              <a:solidFill>
                <a:schemeClr val="bg1"/>
              </a:solidFill>
              <a:effectLst/>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r>
              <a:rPr lang="en-IN" sz="1800" dirty="0">
                <a:solidFill>
                  <a:schemeClr val="bg1"/>
                </a:solidFill>
                <a:effectLst/>
                <a:latin typeface="Times New Roman" panose="02020603050405020304" pitchFamily="18" charset="0"/>
                <a:ea typeface="Times New Roman" panose="02020603050405020304" pitchFamily="18" charset="0"/>
              </a:rPr>
              <a:t>This project aims to develop a comprehensive deforestation mapping approach focusing on Dehradun, a district in India known for its rich forest cover. </a:t>
            </a:r>
          </a:p>
          <a:p>
            <a:pPr marL="400050" indent="-285750">
              <a:buClr>
                <a:schemeClr val="lt1"/>
              </a:buClr>
              <a:buSzPts val="1800"/>
              <a:buFont typeface="Wingdings" panose="05000000000000000000" pitchFamily="2" charset="2"/>
              <a:buChar char="q"/>
            </a:pPr>
            <a:endParaRPr lang="en-IN" sz="1800" dirty="0">
              <a:solidFill>
                <a:schemeClr val="bg1"/>
              </a:solidFill>
              <a:effectLst/>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r>
              <a:rPr lang="en-IN" sz="1800" dirty="0">
                <a:solidFill>
                  <a:schemeClr val="bg1"/>
                </a:solidFill>
                <a:effectLst/>
                <a:latin typeface="Times New Roman" panose="02020603050405020304" pitchFamily="18" charset="0"/>
                <a:ea typeface="Times New Roman" panose="02020603050405020304" pitchFamily="18" charset="0"/>
              </a:rPr>
              <a:t>The primary objective is to </a:t>
            </a:r>
            <a:r>
              <a:rPr lang="en-IN" sz="1800" dirty="0" err="1">
                <a:solidFill>
                  <a:schemeClr val="bg1"/>
                </a:solidFill>
                <a:effectLst/>
                <a:latin typeface="Times New Roman" panose="02020603050405020304" pitchFamily="18" charset="0"/>
                <a:ea typeface="Times New Roman" panose="02020603050405020304" pitchFamily="18" charset="0"/>
              </a:rPr>
              <a:t>analyze</a:t>
            </a:r>
            <a:r>
              <a:rPr lang="en-IN" sz="1800" dirty="0">
                <a:solidFill>
                  <a:schemeClr val="bg1"/>
                </a:solidFill>
                <a:effectLst/>
                <a:latin typeface="Times New Roman" panose="02020603050405020304" pitchFamily="18" charset="0"/>
                <a:ea typeface="Times New Roman" panose="02020603050405020304" pitchFamily="18" charset="0"/>
              </a:rPr>
              <a:t> changes in forest cover over a five-year period, from 2015 to 2020, using remote sensing and advanced geospatial techniques.</a:t>
            </a: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400050" indent="-285750">
              <a:buClr>
                <a:schemeClr val="lt1"/>
              </a:buClr>
              <a:buSzPts val="1800"/>
              <a:buFont typeface="Wingdings" panose="05000000000000000000" pitchFamily="2" charset="2"/>
              <a:buChar char="q"/>
            </a:pPr>
            <a:endParaRPr lang="en-IN" sz="1800" dirty="0">
              <a:solidFill>
                <a:schemeClr val="bg1"/>
              </a:solidFill>
              <a:effectLst/>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latin typeface="Times New Roman" panose="02020603050405020304" pitchFamily="18" charset="0"/>
              <a:ea typeface="Times New Roman" panose="02020603050405020304" pitchFamily="18" charset="0"/>
            </a:endParaRPr>
          </a:p>
          <a:p>
            <a:pPr marL="114300">
              <a:buClr>
                <a:schemeClr val="lt1"/>
              </a:buClr>
              <a:buSzPts val="1800"/>
            </a:pPr>
            <a:endParaRPr lang="en-IN" sz="1800" dirty="0">
              <a:solidFill>
                <a:schemeClr val="bg1"/>
              </a:solidFill>
              <a:effectLst/>
              <a:latin typeface="Times New Roman" panose="02020603050405020304" pitchFamily="18" charset="0"/>
              <a:ea typeface="Times New Roman" panose="02020603050405020304" pitchFamily="18" charset="0"/>
            </a:endParaRPr>
          </a:p>
          <a:p>
            <a:pPr marL="457200" lvl="0" indent="-342900" algn="l" rtl="0">
              <a:spcBef>
                <a:spcPts val="0"/>
              </a:spcBef>
              <a:spcAft>
                <a:spcPts val="0"/>
              </a:spcAft>
              <a:buClr>
                <a:schemeClr val="lt1"/>
              </a:buClr>
              <a:buSzPts val="1800"/>
              <a:buFont typeface="Calibri"/>
              <a:buChar char="❏"/>
            </a:pPr>
            <a:endParaRPr sz="1800" dirty="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8" name="Google Shape;268;p22"/>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1843A53-8C8F-BDDD-E561-7E01D322F28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8D675AF0-F778-092A-8938-3899668B60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350" y="949053"/>
            <a:ext cx="5286957" cy="5908947"/>
          </a:xfrm>
          <a:prstGeom prst="rect">
            <a:avLst/>
          </a:prstGeom>
          <a:noFill/>
          <a:ln>
            <a:noFill/>
          </a:ln>
        </p:spPr>
      </p:pic>
      <p:sp>
        <p:nvSpPr>
          <p:cNvPr id="9" name="TextBox 8">
            <a:extLst>
              <a:ext uri="{FF2B5EF4-FFF2-40B4-BE49-F238E27FC236}">
                <a16:creationId xmlns:a16="http://schemas.microsoft.com/office/drawing/2014/main" id="{3BA421BE-7DC5-3549-21C1-8ABCA799143D}"/>
              </a:ext>
            </a:extLst>
          </p:cNvPr>
          <p:cNvSpPr txBox="1"/>
          <p:nvPr/>
        </p:nvSpPr>
        <p:spPr>
          <a:xfrm>
            <a:off x="620453" y="1016000"/>
            <a:ext cx="706750" cy="338554"/>
          </a:xfrm>
          <a:prstGeom prst="rect">
            <a:avLst/>
          </a:prstGeom>
          <a:noFill/>
        </p:spPr>
        <p:txBody>
          <a:bodyPr wrap="square" rtlCol="0">
            <a:spAutoFit/>
          </a:bodyPr>
          <a:lstStyle/>
          <a:p>
            <a:r>
              <a:rPr lang="en-IN" sz="1600" b="1" dirty="0"/>
              <a:t>MLC</a:t>
            </a:r>
            <a:endParaRPr lang="en-IN" b="1" dirty="0"/>
          </a:p>
        </p:txBody>
      </p:sp>
      <p:pic>
        <p:nvPicPr>
          <p:cNvPr id="11" name="Picture 10">
            <a:extLst>
              <a:ext uri="{FF2B5EF4-FFF2-40B4-BE49-F238E27FC236}">
                <a16:creationId xmlns:a16="http://schemas.microsoft.com/office/drawing/2014/main" id="{E0E7CAD0-4933-4CE3-DFE3-18204A132F7D}"/>
              </a:ext>
            </a:extLst>
          </p:cNvPr>
          <p:cNvPicPr>
            <a:picLocks noChangeAspect="1"/>
          </p:cNvPicPr>
          <p:nvPr/>
        </p:nvPicPr>
        <p:blipFill>
          <a:blip r:embed="rId4"/>
          <a:stretch>
            <a:fillRect/>
          </a:stretch>
        </p:blipFill>
        <p:spPr>
          <a:xfrm>
            <a:off x="6636595" y="897333"/>
            <a:ext cx="5286957" cy="5960665"/>
          </a:xfrm>
          <a:prstGeom prst="rect">
            <a:avLst/>
          </a:prstGeom>
        </p:spPr>
      </p:pic>
      <p:sp>
        <p:nvSpPr>
          <p:cNvPr id="12" name="TextBox 11">
            <a:extLst>
              <a:ext uri="{FF2B5EF4-FFF2-40B4-BE49-F238E27FC236}">
                <a16:creationId xmlns:a16="http://schemas.microsoft.com/office/drawing/2014/main" id="{3860A1FD-D588-857C-30C7-2C295F920C43}"/>
              </a:ext>
            </a:extLst>
          </p:cNvPr>
          <p:cNvSpPr txBox="1"/>
          <p:nvPr/>
        </p:nvSpPr>
        <p:spPr>
          <a:xfrm>
            <a:off x="6636595" y="1016000"/>
            <a:ext cx="1310640" cy="584775"/>
          </a:xfrm>
          <a:prstGeom prst="rect">
            <a:avLst/>
          </a:prstGeom>
          <a:noFill/>
        </p:spPr>
        <p:txBody>
          <a:bodyPr wrap="square" rtlCol="0">
            <a:spAutoFit/>
          </a:bodyPr>
          <a:lstStyle/>
          <a:p>
            <a:r>
              <a:rPr lang="en-IN" sz="1600" b="1" dirty="0"/>
              <a:t>Random Forest</a:t>
            </a:r>
          </a:p>
        </p:txBody>
      </p:sp>
      <p:sp>
        <p:nvSpPr>
          <p:cNvPr id="3" name="TextBox 2">
            <a:extLst>
              <a:ext uri="{FF2B5EF4-FFF2-40B4-BE49-F238E27FC236}">
                <a16:creationId xmlns:a16="http://schemas.microsoft.com/office/drawing/2014/main" id="{A04E6A67-048D-3E39-4F09-A20CD8F92A02}"/>
              </a:ext>
            </a:extLst>
          </p:cNvPr>
          <p:cNvSpPr txBox="1"/>
          <p:nvPr/>
        </p:nvSpPr>
        <p:spPr>
          <a:xfrm>
            <a:off x="4479619" y="209839"/>
            <a:ext cx="3108543" cy="369332"/>
          </a:xfrm>
          <a:prstGeom prst="rect">
            <a:avLst/>
          </a:prstGeom>
          <a:noFill/>
        </p:spPr>
        <p:txBody>
          <a:bodyPr wrap="none" rtlCol="0">
            <a:spAutoFit/>
          </a:bodyPr>
          <a:lstStyle/>
          <a:p>
            <a:r>
              <a:rPr lang="en-IN" sz="1800" dirty="0"/>
              <a:t>2015 Classified raster image</a:t>
            </a:r>
          </a:p>
        </p:txBody>
      </p:sp>
    </p:spTree>
    <p:extLst>
      <p:ext uri="{BB962C8B-B14F-4D97-AF65-F5344CB8AC3E}">
        <p14:creationId xmlns:p14="http://schemas.microsoft.com/office/powerpoint/2010/main" val="1268671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a:extLst>
            <a:ext uri="{FF2B5EF4-FFF2-40B4-BE49-F238E27FC236}">
              <a16:creationId xmlns:a16="http://schemas.microsoft.com/office/drawing/2014/main" id="{0F6BCFF4-D418-892B-27FB-0A80CC7C2023}"/>
            </a:ext>
          </a:extLst>
        </p:cNvPr>
        <p:cNvGrpSpPr/>
        <p:nvPr/>
      </p:nvGrpSpPr>
      <p:grpSpPr>
        <a:xfrm>
          <a:off x="0" y="0"/>
          <a:ext cx="0" cy="0"/>
          <a:chOff x="0" y="0"/>
          <a:chExt cx="0" cy="0"/>
        </a:xfrm>
      </p:grpSpPr>
      <p:sp>
        <p:nvSpPr>
          <p:cNvPr id="268" name="Google Shape;268;p22">
            <a:extLst>
              <a:ext uri="{FF2B5EF4-FFF2-40B4-BE49-F238E27FC236}">
                <a16:creationId xmlns:a16="http://schemas.microsoft.com/office/drawing/2014/main" id="{4D1571F0-7BE0-8132-5C30-FA34D79F8400}"/>
              </a:ext>
            </a:extLst>
          </p:cNvPr>
          <p:cNvSpPr txBox="1">
            <a:spLocks noGrp="1"/>
          </p:cNvSpPr>
          <p:nvPr>
            <p:ph type="body" idx="1"/>
          </p:nvPr>
        </p:nvSpPr>
        <p:spPr>
          <a:xfrm>
            <a:off x="515950" y="1164325"/>
            <a:ext cx="11150700" cy="5693675"/>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None/>
            </a:pPr>
            <a:endParaRPr lang="en-US" sz="2000" dirty="0"/>
          </a:p>
          <a:p>
            <a:pPr marL="0" lvl="0" indent="0" algn="l" rtl="0">
              <a:lnSpc>
                <a:spcPct val="90000"/>
              </a:lnSpc>
              <a:spcBef>
                <a:spcPts val="1000"/>
              </a:spcBef>
              <a:spcAft>
                <a:spcPts val="0"/>
              </a:spcAft>
              <a:buNone/>
            </a:pPr>
            <a:endParaRPr lang="en-IN" sz="2000" dirty="0"/>
          </a:p>
        </p:txBody>
      </p:sp>
      <p:sp>
        <p:nvSpPr>
          <p:cNvPr id="270" name="Google Shape;270;p22">
            <a:extLst>
              <a:ext uri="{FF2B5EF4-FFF2-40B4-BE49-F238E27FC236}">
                <a16:creationId xmlns:a16="http://schemas.microsoft.com/office/drawing/2014/main" id="{3DC1BF1E-0EFE-57DB-1A6F-275A50BC8824}"/>
              </a:ext>
            </a:extLst>
          </p:cNvPr>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0B5133E9-2269-B88A-A5F8-4E8FEF5F1B1F}"/>
              </a:ext>
            </a:extLst>
          </p:cNvPr>
          <p:cNvSpPr/>
          <p:nvPr/>
        </p:nvSpPr>
        <p:spPr>
          <a:xfrm>
            <a:off x="268448" y="6082018"/>
            <a:ext cx="1543574" cy="7025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5B7B29E-C8DC-4E64-657E-AB8B6CC5A52F}"/>
              </a:ext>
            </a:extLst>
          </p:cNvPr>
          <p:cNvSpPr txBox="1"/>
          <p:nvPr/>
        </p:nvSpPr>
        <p:spPr>
          <a:xfrm>
            <a:off x="620453" y="1016000"/>
            <a:ext cx="706750" cy="338554"/>
          </a:xfrm>
          <a:prstGeom prst="rect">
            <a:avLst/>
          </a:prstGeom>
          <a:noFill/>
        </p:spPr>
        <p:txBody>
          <a:bodyPr wrap="square" rtlCol="0">
            <a:spAutoFit/>
          </a:bodyPr>
          <a:lstStyle/>
          <a:p>
            <a:r>
              <a:rPr lang="en-IN" sz="1600" b="1" dirty="0"/>
              <a:t>MLC</a:t>
            </a:r>
            <a:endParaRPr lang="en-IN" b="1" dirty="0"/>
          </a:p>
        </p:txBody>
      </p:sp>
      <p:sp>
        <p:nvSpPr>
          <p:cNvPr id="12" name="TextBox 11">
            <a:extLst>
              <a:ext uri="{FF2B5EF4-FFF2-40B4-BE49-F238E27FC236}">
                <a16:creationId xmlns:a16="http://schemas.microsoft.com/office/drawing/2014/main" id="{33735E1E-919C-18C0-447C-482367C22BEC}"/>
              </a:ext>
            </a:extLst>
          </p:cNvPr>
          <p:cNvSpPr txBox="1"/>
          <p:nvPr/>
        </p:nvSpPr>
        <p:spPr>
          <a:xfrm>
            <a:off x="6636595" y="1016000"/>
            <a:ext cx="1310640" cy="584775"/>
          </a:xfrm>
          <a:prstGeom prst="rect">
            <a:avLst/>
          </a:prstGeom>
          <a:noFill/>
        </p:spPr>
        <p:txBody>
          <a:bodyPr wrap="square" rtlCol="0">
            <a:spAutoFit/>
          </a:bodyPr>
          <a:lstStyle/>
          <a:p>
            <a:r>
              <a:rPr lang="en-IN" sz="1600" b="1" dirty="0"/>
              <a:t>Random Forest</a:t>
            </a:r>
          </a:p>
        </p:txBody>
      </p:sp>
      <p:sp>
        <p:nvSpPr>
          <p:cNvPr id="3" name="TextBox 2">
            <a:extLst>
              <a:ext uri="{FF2B5EF4-FFF2-40B4-BE49-F238E27FC236}">
                <a16:creationId xmlns:a16="http://schemas.microsoft.com/office/drawing/2014/main" id="{F507AFBE-1234-B814-DF2F-ECA2ACCB13F3}"/>
              </a:ext>
            </a:extLst>
          </p:cNvPr>
          <p:cNvSpPr txBox="1"/>
          <p:nvPr/>
        </p:nvSpPr>
        <p:spPr>
          <a:xfrm>
            <a:off x="4537028" y="265245"/>
            <a:ext cx="3108543" cy="646331"/>
          </a:xfrm>
          <a:prstGeom prst="rect">
            <a:avLst/>
          </a:prstGeom>
          <a:noFill/>
        </p:spPr>
        <p:txBody>
          <a:bodyPr wrap="none" rtlCol="0">
            <a:spAutoFit/>
          </a:bodyPr>
          <a:lstStyle/>
          <a:p>
            <a:r>
              <a:rPr lang="en-IN" sz="1800" dirty="0"/>
              <a:t>2020 Classified raster image</a:t>
            </a:r>
          </a:p>
          <a:p>
            <a:endParaRPr lang="en-IN" sz="1800" dirty="0"/>
          </a:p>
        </p:txBody>
      </p:sp>
      <p:sp>
        <p:nvSpPr>
          <p:cNvPr id="4" name="TextBox 3">
            <a:extLst>
              <a:ext uri="{FF2B5EF4-FFF2-40B4-BE49-F238E27FC236}">
                <a16:creationId xmlns:a16="http://schemas.microsoft.com/office/drawing/2014/main" id="{40EAA3B8-4744-A771-4173-269A4BC47109}"/>
              </a:ext>
            </a:extLst>
          </p:cNvPr>
          <p:cNvSpPr txBox="1"/>
          <p:nvPr/>
        </p:nvSpPr>
        <p:spPr>
          <a:xfrm>
            <a:off x="620453" y="1016000"/>
            <a:ext cx="4674358" cy="5611223"/>
          </a:xfrm>
          <a:prstGeom prst="rect">
            <a:avLst/>
          </a:prstGeom>
          <a:noFill/>
          <a:ln w="12700">
            <a:solidFill>
              <a:schemeClr val="tx1"/>
            </a:solidFill>
          </a:ln>
        </p:spPr>
        <p:txBody>
          <a:bodyPr wrap="square" rtlCol="0">
            <a:spAutoFit/>
          </a:bodyPr>
          <a:lstStyle/>
          <a:p>
            <a:endParaRPr lang="en-IN" dirty="0"/>
          </a:p>
        </p:txBody>
      </p:sp>
      <p:sp>
        <p:nvSpPr>
          <p:cNvPr id="5" name="TextBox 4">
            <a:extLst>
              <a:ext uri="{FF2B5EF4-FFF2-40B4-BE49-F238E27FC236}">
                <a16:creationId xmlns:a16="http://schemas.microsoft.com/office/drawing/2014/main" id="{C19ED82F-368A-D13D-D789-697C8B1814C7}"/>
              </a:ext>
            </a:extLst>
          </p:cNvPr>
          <p:cNvSpPr txBox="1"/>
          <p:nvPr/>
        </p:nvSpPr>
        <p:spPr>
          <a:xfrm>
            <a:off x="6666408" y="1016001"/>
            <a:ext cx="4674358" cy="5611222"/>
          </a:xfrm>
          <a:prstGeom prst="rect">
            <a:avLst/>
          </a:prstGeom>
          <a:noFill/>
          <a:ln w="12700">
            <a:solidFill>
              <a:schemeClr val="tx1"/>
            </a:solidFill>
          </a:ln>
        </p:spPr>
        <p:txBody>
          <a:bodyPr wrap="square" rtlCol="0">
            <a:spAutoFit/>
          </a:bodyPr>
          <a:lstStyle/>
          <a:p>
            <a:endParaRPr lang="en-IN" dirty="0"/>
          </a:p>
        </p:txBody>
      </p:sp>
      <p:pic>
        <p:nvPicPr>
          <p:cNvPr id="7" name="Picture 6">
            <a:extLst>
              <a:ext uri="{FF2B5EF4-FFF2-40B4-BE49-F238E27FC236}">
                <a16:creationId xmlns:a16="http://schemas.microsoft.com/office/drawing/2014/main" id="{7F7A02B3-5D86-C684-F985-23D3D17FDF4E}"/>
              </a:ext>
            </a:extLst>
          </p:cNvPr>
          <p:cNvPicPr>
            <a:picLocks noChangeAspect="1"/>
          </p:cNvPicPr>
          <p:nvPr/>
        </p:nvPicPr>
        <p:blipFill>
          <a:blip r:embed="rId3"/>
          <a:stretch>
            <a:fillRect/>
          </a:stretch>
        </p:blipFill>
        <p:spPr>
          <a:xfrm>
            <a:off x="515950" y="974773"/>
            <a:ext cx="4879767" cy="5693675"/>
          </a:xfrm>
          <a:prstGeom prst="rect">
            <a:avLst/>
          </a:prstGeom>
        </p:spPr>
      </p:pic>
      <p:sp>
        <p:nvSpPr>
          <p:cNvPr id="8" name="TextBox 7">
            <a:extLst>
              <a:ext uri="{FF2B5EF4-FFF2-40B4-BE49-F238E27FC236}">
                <a16:creationId xmlns:a16="http://schemas.microsoft.com/office/drawing/2014/main" id="{700D41B9-6E17-1376-94A3-FEF0DC469A74}"/>
              </a:ext>
            </a:extLst>
          </p:cNvPr>
          <p:cNvSpPr txBox="1"/>
          <p:nvPr/>
        </p:nvSpPr>
        <p:spPr>
          <a:xfrm>
            <a:off x="772853" y="1168400"/>
            <a:ext cx="706750" cy="338554"/>
          </a:xfrm>
          <a:prstGeom prst="rect">
            <a:avLst/>
          </a:prstGeom>
          <a:noFill/>
        </p:spPr>
        <p:txBody>
          <a:bodyPr wrap="square" rtlCol="0">
            <a:spAutoFit/>
          </a:bodyPr>
          <a:lstStyle/>
          <a:p>
            <a:r>
              <a:rPr lang="en-IN" sz="1600" b="1" dirty="0"/>
              <a:t>MLC</a:t>
            </a:r>
            <a:endParaRPr lang="en-IN" b="1" dirty="0"/>
          </a:p>
        </p:txBody>
      </p:sp>
      <p:pic>
        <p:nvPicPr>
          <p:cNvPr id="11" name="Picture 10">
            <a:extLst>
              <a:ext uri="{FF2B5EF4-FFF2-40B4-BE49-F238E27FC236}">
                <a16:creationId xmlns:a16="http://schemas.microsoft.com/office/drawing/2014/main" id="{D1D36B04-AF11-C871-8E03-0E709342C3CF}"/>
              </a:ext>
            </a:extLst>
          </p:cNvPr>
          <p:cNvPicPr>
            <a:picLocks noChangeAspect="1"/>
          </p:cNvPicPr>
          <p:nvPr/>
        </p:nvPicPr>
        <p:blipFill>
          <a:blip r:embed="rId4"/>
          <a:stretch>
            <a:fillRect/>
          </a:stretch>
        </p:blipFill>
        <p:spPr>
          <a:xfrm>
            <a:off x="6666408" y="955477"/>
            <a:ext cx="4674358" cy="5732266"/>
          </a:xfrm>
          <a:prstGeom prst="rect">
            <a:avLst/>
          </a:prstGeom>
        </p:spPr>
      </p:pic>
      <p:sp>
        <p:nvSpPr>
          <p:cNvPr id="13" name="TextBox 12">
            <a:extLst>
              <a:ext uri="{FF2B5EF4-FFF2-40B4-BE49-F238E27FC236}">
                <a16:creationId xmlns:a16="http://schemas.microsoft.com/office/drawing/2014/main" id="{358923EA-B8D6-11DD-B999-35726FFB68E4}"/>
              </a:ext>
            </a:extLst>
          </p:cNvPr>
          <p:cNvSpPr txBox="1"/>
          <p:nvPr/>
        </p:nvSpPr>
        <p:spPr>
          <a:xfrm>
            <a:off x="6788995" y="1168400"/>
            <a:ext cx="1310640" cy="584775"/>
          </a:xfrm>
          <a:prstGeom prst="rect">
            <a:avLst/>
          </a:prstGeom>
          <a:noFill/>
        </p:spPr>
        <p:txBody>
          <a:bodyPr wrap="square" rtlCol="0">
            <a:spAutoFit/>
          </a:bodyPr>
          <a:lstStyle/>
          <a:p>
            <a:r>
              <a:rPr lang="en-IN" sz="1600" b="1" dirty="0"/>
              <a:t>Random Forest</a:t>
            </a:r>
          </a:p>
        </p:txBody>
      </p:sp>
    </p:spTree>
    <p:extLst>
      <p:ext uri="{BB962C8B-B14F-4D97-AF65-F5344CB8AC3E}">
        <p14:creationId xmlns:p14="http://schemas.microsoft.com/office/powerpoint/2010/main" val="3425030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576F-4A43-7CB2-454C-82A178E6D82E}"/>
              </a:ext>
            </a:extLst>
          </p:cNvPr>
          <p:cNvSpPr>
            <a:spLocks noGrp="1"/>
          </p:cNvSpPr>
          <p:nvPr>
            <p:ph type="title"/>
          </p:nvPr>
        </p:nvSpPr>
        <p:spPr>
          <a:xfrm>
            <a:off x="436880" y="246621"/>
            <a:ext cx="11229658" cy="444259"/>
          </a:xfrm>
        </p:spPr>
        <p:txBody>
          <a:bodyPr/>
          <a:lstStyle/>
          <a:p>
            <a:r>
              <a:rPr lang="en-IN" dirty="0"/>
              <a:t>COMPARATIVE ANALYSIS OF DEFORESTATION: 2015 vs 2020</a:t>
            </a:r>
          </a:p>
        </p:txBody>
      </p:sp>
      <p:sp>
        <p:nvSpPr>
          <p:cNvPr id="3" name="Slide Number Placeholder 2">
            <a:extLst>
              <a:ext uri="{FF2B5EF4-FFF2-40B4-BE49-F238E27FC236}">
                <a16:creationId xmlns:a16="http://schemas.microsoft.com/office/drawing/2014/main" id="{1E34E15C-E88A-48A1-0DB0-FE076BA372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4" name="TextBox 3">
            <a:extLst>
              <a:ext uri="{FF2B5EF4-FFF2-40B4-BE49-F238E27FC236}">
                <a16:creationId xmlns:a16="http://schemas.microsoft.com/office/drawing/2014/main" id="{B7105E70-2E1D-A206-35C3-E0C803E0D160}"/>
              </a:ext>
            </a:extLst>
          </p:cNvPr>
          <p:cNvSpPr txBox="1"/>
          <p:nvPr/>
        </p:nvSpPr>
        <p:spPr>
          <a:xfrm>
            <a:off x="8620763" y="1917595"/>
            <a:ext cx="1250350" cy="369332"/>
          </a:xfrm>
          <a:prstGeom prst="rect">
            <a:avLst/>
          </a:prstGeom>
          <a:noFill/>
        </p:spPr>
        <p:txBody>
          <a:bodyPr wrap="square" rtlCol="0">
            <a:spAutoFit/>
          </a:bodyPr>
          <a:lstStyle/>
          <a:p>
            <a:r>
              <a:rPr lang="en-IN" sz="1800" b="1" dirty="0"/>
              <a:t>RFC 2020</a:t>
            </a:r>
          </a:p>
        </p:txBody>
      </p:sp>
      <p:sp>
        <p:nvSpPr>
          <p:cNvPr id="5" name="TextBox 4">
            <a:extLst>
              <a:ext uri="{FF2B5EF4-FFF2-40B4-BE49-F238E27FC236}">
                <a16:creationId xmlns:a16="http://schemas.microsoft.com/office/drawing/2014/main" id="{C2494B6A-9EAA-A7BC-3D49-74B12F6B7A63}"/>
              </a:ext>
            </a:extLst>
          </p:cNvPr>
          <p:cNvSpPr txBox="1"/>
          <p:nvPr/>
        </p:nvSpPr>
        <p:spPr>
          <a:xfrm>
            <a:off x="2521905" y="1917595"/>
            <a:ext cx="1356032" cy="369332"/>
          </a:xfrm>
          <a:prstGeom prst="rect">
            <a:avLst/>
          </a:prstGeom>
          <a:noFill/>
        </p:spPr>
        <p:txBody>
          <a:bodyPr wrap="square" rtlCol="0">
            <a:spAutoFit/>
          </a:bodyPr>
          <a:lstStyle/>
          <a:p>
            <a:r>
              <a:rPr lang="en-IN" sz="1800" b="1" dirty="0"/>
              <a:t>RFC 2015</a:t>
            </a:r>
          </a:p>
        </p:txBody>
      </p:sp>
      <p:graphicFrame>
        <p:nvGraphicFramePr>
          <p:cNvPr id="11" name="Table 10">
            <a:extLst>
              <a:ext uri="{FF2B5EF4-FFF2-40B4-BE49-F238E27FC236}">
                <a16:creationId xmlns:a16="http://schemas.microsoft.com/office/drawing/2014/main" id="{014F2646-DE6A-28BD-1139-568C58D8B258}"/>
              </a:ext>
            </a:extLst>
          </p:cNvPr>
          <p:cNvGraphicFramePr>
            <a:graphicFrameLocks noGrp="1"/>
          </p:cNvGraphicFramePr>
          <p:nvPr>
            <p:extLst>
              <p:ext uri="{D42A27DB-BD31-4B8C-83A1-F6EECF244321}">
                <p14:modId xmlns:p14="http://schemas.microsoft.com/office/powerpoint/2010/main" val="2079009307"/>
              </p:ext>
            </p:extLst>
          </p:nvPr>
        </p:nvGraphicFramePr>
        <p:xfrm>
          <a:off x="6281738" y="2542903"/>
          <a:ext cx="5384800" cy="3319416"/>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3447565604"/>
                    </a:ext>
                  </a:extLst>
                </a:gridCol>
                <a:gridCol w="1346200">
                  <a:extLst>
                    <a:ext uri="{9D8B030D-6E8A-4147-A177-3AD203B41FA5}">
                      <a16:colId xmlns:a16="http://schemas.microsoft.com/office/drawing/2014/main" val="643611481"/>
                    </a:ext>
                  </a:extLst>
                </a:gridCol>
                <a:gridCol w="1346200">
                  <a:extLst>
                    <a:ext uri="{9D8B030D-6E8A-4147-A177-3AD203B41FA5}">
                      <a16:colId xmlns:a16="http://schemas.microsoft.com/office/drawing/2014/main" val="1229214315"/>
                    </a:ext>
                  </a:extLst>
                </a:gridCol>
                <a:gridCol w="1346200">
                  <a:extLst>
                    <a:ext uri="{9D8B030D-6E8A-4147-A177-3AD203B41FA5}">
                      <a16:colId xmlns:a16="http://schemas.microsoft.com/office/drawing/2014/main" val="1157125077"/>
                    </a:ext>
                  </a:extLst>
                </a:gridCol>
              </a:tblGrid>
              <a:tr h="441234">
                <a:tc>
                  <a:txBody>
                    <a:bodyPr/>
                    <a:lstStyle/>
                    <a:p>
                      <a:r>
                        <a:rPr lang="en-IN" dirty="0"/>
                        <a:t>VALUE</a:t>
                      </a:r>
                    </a:p>
                  </a:txBody>
                  <a:tcPr/>
                </a:tc>
                <a:tc>
                  <a:txBody>
                    <a:bodyPr/>
                    <a:lstStyle/>
                    <a:p>
                      <a:r>
                        <a:rPr lang="en-IN" dirty="0"/>
                        <a:t>COUNT</a:t>
                      </a:r>
                    </a:p>
                  </a:txBody>
                  <a:tcPr/>
                </a:tc>
                <a:tc>
                  <a:txBody>
                    <a:bodyPr/>
                    <a:lstStyle/>
                    <a:p>
                      <a:r>
                        <a:rPr lang="en-IN" dirty="0"/>
                        <a:t>FEATURES</a:t>
                      </a:r>
                    </a:p>
                  </a:txBody>
                  <a:tcPr/>
                </a:tc>
                <a:tc>
                  <a:txBody>
                    <a:bodyPr/>
                    <a:lstStyle/>
                    <a:p>
                      <a:r>
                        <a:rPr lang="en-IN" dirty="0"/>
                        <a:t>AREA(KM2)</a:t>
                      </a:r>
                    </a:p>
                  </a:txBody>
                  <a:tcPr/>
                </a:tc>
                <a:extLst>
                  <a:ext uri="{0D108BD9-81ED-4DB2-BD59-A6C34878D82A}">
                    <a16:rowId xmlns:a16="http://schemas.microsoft.com/office/drawing/2014/main" val="1670803548"/>
                  </a:ext>
                </a:extLst>
              </a:tr>
              <a:tr h="441234">
                <a:tc>
                  <a:txBody>
                    <a:bodyPr/>
                    <a:lstStyle/>
                    <a:p>
                      <a:r>
                        <a:rPr lang="en-IN" dirty="0"/>
                        <a:t>1</a:t>
                      </a:r>
                    </a:p>
                  </a:txBody>
                  <a:tcPr/>
                </a:tc>
                <a:tc>
                  <a:txBody>
                    <a:bodyPr/>
                    <a:lstStyle/>
                    <a:p>
                      <a:r>
                        <a:rPr lang="en-IN" dirty="0"/>
                        <a:t>3090412</a:t>
                      </a:r>
                    </a:p>
                  </a:txBody>
                  <a:tcPr/>
                </a:tc>
                <a:tc>
                  <a:txBody>
                    <a:bodyPr/>
                    <a:lstStyle/>
                    <a:p>
                      <a:r>
                        <a:rPr lang="en-IN" dirty="0"/>
                        <a:t>Developed area</a:t>
                      </a:r>
                    </a:p>
                  </a:txBody>
                  <a:tcPr/>
                </a:tc>
                <a:tc>
                  <a:txBody>
                    <a:bodyPr/>
                    <a:lstStyle/>
                    <a:p>
                      <a:r>
                        <a:rPr lang="en-IN" dirty="0"/>
                        <a:t>309.0412</a:t>
                      </a:r>
                    </a:p>
                  </a:txBody>
                  <a:tcPr/>
                </a:tc>
                <a:extLst>
                  <a:ext uri="{0D108BD9-81ED-4DB2-BD59-A6C34878D82A}">
                    <a16:rowId xmlns:a16="http://schemas.microsoft.com/office/drawing/2014/main" val="185428793"/>
                  </a:ext>
                </a:extLst>
              </a:tr>
              <a:tr h="441234">
                <a:tc>
                  <a:txBody>
                    <a:bodyPr/>
                    <a:lstStyle/>
                    <a:p>
                      <a:r>
                        <a:rPr lang="en-IN" dirty="0"/>
                        <a:t>811</a:t>
                      </a:r>
                    </a:p>
                  </a:txBody>
                  <a:tcPr/>
                </a:tc>
                <a:tc>
                  <a:txBody>
                    <a:bodyPr/>
                    <a:lstStyle/>
                    <a:p>
                      <a:r>
                        <a:rPr lang="en-IN" dirty="0"/>
                        <a:t>849483</a:t>
                      </a:r>
                    </a:p>
                  </a:txBody>
                  <a:tcPr/>
                </a:tc>
                <a:tc>
                  <a:txBody>
                    <a:bodyPr/>
                    <a:lstStyle/>
                    <a:p>
                      <a:r>
                        <a:rPr lang="en-IN" dirty="0"/>
                        <a:t>Water</a:t>
                      </a:r>
                    </a:p>
                  </a:txBody>
                  <a:tcPr/>
                </a:tc>
                <a:tc>
                  <a:txBody>
                    <a:bodyPr/>
                    <a:lstStyle/>
                    <a:p>
                      <a:r>
                        <a:rPr lang="en-IN" dirty="0"/>
                        <a:t>84.9483</a:t>
                      </a:r>
                    </a:p>
                  </a:txBody>
                  <a:tcPr/>
                </a:tc>
                <a:extLst>
                  <a:ext uri="{0D108BD9-81ED-4DB2-BD59-A6C34878D82A}">
                    <a16:rowId xmlns:a16="http://schemas.microsoft.com/office/drawing/2014/main" val="2803139626"/>
                  </a:ext>
                </a:extLst>
              </a:tr>
              <a:tr h="441234">
                <a:tc>
                  <a:txBody>
                    <a:bodyPr/>
                    <a:lstStyle/>
                    <a:p>
                      <a:r>
                        <a:rPr lang="en-IN" dirty="0"/>
                        <a:t>813</a:t>
                      </a:r>
                    </a:p>
                  </a:txBody>
                  <a:tcPr/>
                </a:tc>
                <a:tc>
                  <a:txBody>
                    <a:bodyPr/>
                    <a:lstStyle/>
                    <a:p>
                      <a:r>
                        <a:rPr lang="en-IN" dirty="0"/>
                        <a:t>9928238</a:t>
                      </a:r>
                    </a:p>
                  </a:txBody>
                  <a:tcPr/>
                </a:tc>
                <a:tc>
                  <a:txBody>
                    <a:bodyPr/>
                    <a:lstStyle/>
                    <a:p>
                      <a:r>
                        <a:rPr lang="en-IN" dirty="0"/>
                        <a:t>Evergreen forest</a:t>
                      </a:r>
                    </a:p>
                  </a:txBody>
                  <a:tcPr/>
                </a:tc>
                <a:tc>
                  <a:txBody>
                    <a:bodyPr/>
                    <a:lstStyle/>
                    <a:p>
                      <a:r>
                        <a:rPr lang="en-IN" dirty="0"/>
                        <a:t>992.8238</a:t>
                      </a:r>
                    </a:p>
                  </a:txBody>
                  <a:tcPr/>
                </a:tc>
                <a:extLst>
                  <a:ext uri="{0D108BD9-81ED-4DB2-BD59-A6C34878D82A}">
                    <a16:rowId xmlns:a16="http://schemas.microsoft.com/office/drawing/2014/main" val="4073471694"/>
                  </a:ext>
                </a:extLst>
              </a:tr>
              <a:tr h="441234">
                <a:tc>
                  <a:txBody>
                    <a:bodyPr/>
                    <a:lstStyle/>
                    <a:p>
                      <a:r>
                        <a:rPr lang="en-IN" dirty="0"/>
                        <a:t>999</a:t>
                      </a:r>
                    </a:p>
                  </a:txBody>
                  <a:tcPr/>
                </a:tc>
                <a:tc>
                  <a:txBody>
                    <a:bodyPr/>
                    <a:lstStyle/>
                    <a:p>
                      <a:r>
                        <a:rPr lang="en-IN" dirty="0"/>
                        <a:t>8311467</a:t>
                      </a:r>
                    </a:p>
                  </a:txBody>
                  <a:tcPr/>
                </a:tc>
                <a:tc>
                  <a:txBody>
                    <a:bodyPr/>
                    <a:lstStyle/>
                    <a:p>
                      <a:r>
                        <a:rPr lang="en-IN" dirty="0"/>
                        <a:t>Deciduous forest</a:t>
                      </a:r>
                    </a:p>
                  </a:txBody>
                  <a:tcPr/>
                </a:tc>
                <a:tc>
                  <a:txBody>
                    <a:bodyPr/>
                    <a:lstStyle/>
                    <a:p>
                      <a:r>
                        <a:rPr lang="en-IN" dirty="0"/>
                        <a:t>831.1467</a:t>
                      </a:r>
                    </a:p>
                  </a:txBody>
                  <a:tcPr/>
                </a:tc>
                <a:extLst>
                  <a:ext uri="{0D108BD9-81ED-4DB2-BD59-A6C34878D82A}">
                    <a16:rowId xmlns:a16="http://schemas.microsoft.com/office/drawing/2014/main" val="2450157731"/>
                  </a:ext>
                </a:extLst>
              </a:tr>
              <a:tr h="441234">
                <a:tc>
                  <a:txBody>
                    <a:bodyPr/>
                    <a:lstStyle/>
                    <a:p>
                      <a:r>
                        <a:rPr lang="en-IN" dirty="0"/>
                        <a:t>1357</a:t>
                      </a:r>
                    </a:p>
                  </a:txBody>
                  <a:tcPr/>
                </a:tc>
                <a:tc>
                  <a:txBody>
                    <a:bodyPr/>
                    <a:lstStyle/>
                    <a:p>
                      <a:r>
                        <a:rPr lang="en-IN" dirty="0"/>
                        <a:t>3028955</a:t>
                      </a:r>
                    </a:p>
                  </a:txBody>
                  <a:tcPr/>
                </a:tc>
                <a:tc>
                  <a:txBody>
                    <a:bodyPr/>
                    <a:lstStyle/>
                    <a:p>
                      <a:r>
                        <a:rPr lang="en-IN" dirty="0"/>
                        <a:t>Fellow land</a:t>
                      </a:r>
                    </a:p>
                  </a:txBody>
                  <a:tcPr/>
                </a:tc>
                <a:tc>
                  <a:txBody>
                    <a:bodyPr/>
                    <a:lstStyle/>
                    <a:p>
                      <a:r>
                        <a:rPr lang="en-IN" dirty="0"/>
                        <a:t>302.8955</a:t>
                      </a:r>
                    </a:p>
                  </a:txBody>
                  <a:tcPr/>
                </a:tc>
                <a:extLst>
                  <a:ext uri="{0D108BD9-81ED-4DB2-BD59-A6C34878D82A}">
                    <a16:rowId xmlns:a16="http://schemas.microsoft.com/office/drawing/2014/main" val="580461002"/>
                  </a:ext>
                </a:extLst>
              </a:tr>
              <a:tr h="441234">
                <a:tc>
                  <a:txBody>
                    <a:bodyPr/>
                    <a:lstStyle/>
                    <a:p>
                      <a:r>
                        <a:rPr lang="en-IN" dirty="0"/>
                        <a:t>1949</a:t>
                      </a:r>
                    </a:p>
                  </a:txBody>
                  <a:tcPr/>
                </a:tc>
                <a:tc>
                  <a:txBody>
                    <a:bodyPr/>
                    <a:lstStyle/>
                    <a:p>
                      <a:r>
                        <a:rPr lang="en-IN" dirty="0"/>
                        <a:t>5498122</a:t>
                      </a:r>
                    </a:p>
                  </a:txBody>
                  <a:tcPr/>
                </a:tc>
                <a:tc>
                  <a:txBody>
                    <a:bodyPr/>
                    <a:lstStyle/>
                    <a:p>
                      <a:r>
                        <a:rPr lang="en-IN" dirty="0"/>
                        <a:t>Crop land</a:t>
                      </a:r>
                    </a:p>
                  </a:txBody>
                  <a:tcPr/>
                </a:tc>
                <a:tc>
                  <a:txBody>
                    <a:bodyPr/>
                    <a:lstStyle/>
                    <a:p>
                      <a:r>
                        <a:rPr lang="en-IN" dirty="0"/>
                        <a:t>549.8122</a:t>
                      </a:r>
                    </a:p>
                  </a:txBody>
                  <a:tcPr/>
                </a:tc>
                <a:extLst>
                  <a:ext uri="{0D108BD9-81ED-4DB2-BD59-A6C34878D82A}">
                    <a16:rowId xmlns:a16="http://schemas.microsoft.com/office/drawing/2014/main" val="1633736475"/>
                  </a:ext>
                </a:extLst>
              </a:tr>
            </a:tbl>
          </a:graphicData>
        </a:graphic>
      </p:graphicFrame>
      <p:sp>
        <p:nvSpPr>
          <p:cNvPr id="10" name="Rectangle 9"/>
          <p:cNvSpPr/>
          <p:nvPr/>
        </p:nvSpPr>
        <p:spPr>
          <a:xfrm>
            <a:off x="286439" y="6136395"/>
            <a:ext cx="1531344" cy="58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A9E2610-24C5-F397-D73C-1757302E0F9A}"/>
              </a:ext>
            </a:extLst>
          </p:cNvPr>
          <p:cNvSpPr txBox="1"/>
          <p:nvPr/>
        </p:nvSpPr>
        <p:spPr>
          <a:xfrm>
            <a:off x="4605721" y="1152972"/>
            <a:ext cx="2980557" cy="307777"/>
          </a:xfrm>
          <a:prstGeom prst="rect">
            <a:avLst/>
          </a:prstGeom>
          <a:noFill/>
        </p:spPr>
        <p:txBody>
          <a:bodyPr wrap="square">
            <a:spAutoFit/>
          </a:bodyPr>
          <a:lstStyle/>
          <a:p>
            <a:r>
              <a:rPr lang="en-IN" dirty="0"/>
              <a:t>Raster image area based on grid</a:t>
            </a:r>
            <a:endParaRPr lang="en-IN" sz="1400" dirty="0"/>
          </a:p>
        </p:txBody>
      </p:sp>
      <p:graphicFrame>
        <p:nvGraphicFramePr>
          <p:cNvPr id="6" name="Table 5">
            <a:extLst>
              <a:ext uri="{FF2B5EF4-FFF2-40B4-BE49-F238E27FC236}">
                <a16:creationId xmlns:a16="http://schemas.microsoft.com/office/drawing/2014/main" id="{14AB2E57-A987-C433-4A85-921BD3BB87FD}"/>
              </a:ext>
            </a:extLst>
          </p:cNvPr>
          <p:cNvGraphicFramePr>
            <a:graphicFrameLocks noGrp="1"/>
          </p:cNvGraphicFramePr>
          <p:nvPr>
            <p:extLst>
              <p:ext uri="{D42A27DB-BD31-4B8C-83A1-F6EECF244321}">
                <p14:modId xmlns:p14="http://schemas.microsoft.com/office/powerpoint/2010/main" val="2914609602"/>
              </p:ext>
            </p:extLst>
          </p:nvPr>
        </p:nvGraphicFramePr>
        <p:xfrm>
          <a:off x="525463" y="2542903"/>
          <a:ext cx="5384800" cy="3319416"/>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3447565604"/>
                    </a:ext>
                  </a:extLst>
                </a:gridCol>
                <a:gridCol w="1346200">
                  <a:extLst>
                    <a:ext uri="{9D8B030D-6E8A-4147-A177-3AD203B41FA5}">
                      <a16:colId xmlns:a16="http://schemas.microsoft.com/office/drawing/2014/main" val="643611481"/>
                    </a:ext>
                  </a:extLst>
                </a:gridCol>
                <a:gridCol w="1346200">
                  <a:extLst>
                    <a:ext uri="{9D8B030D-6E8A-4147-A177-3AD203B41FA5}">
                      <a16:colId xmlns:a16="http://schemas.microsoft.com/office/drawing/2014/main" val="1229214315"/>
                    </a:ext>
                  </a:extLst>
                </a:gridCol>
                <a:gridCol w="1346200">
                  <a:extLst>
                    <a:ext uri="{9D8B030D-6E8A-4147-A177-3AD203B41FA5}">
                      <a16:colId xmlns:a16="http://schemas.microsoft.com/office/drawing/2014/main" val="1157125077"/>
                    </a:ext>
                  </a:extLst>
                </a:gridCol>
              </a:tblGrid>
              <a:tr h="441234">
                <a:tc>
                  <a:txBody>
                    <a:bodyPr/>
                    <a:lstStyle/>
                    <a:p>
                      <a:r>
                        <a:rPr lang="en-IN" dirty="0"/>
                        <a:t>VALUE</a:t>
                      </a:r>
                    </a:p>
                  </a:txBody>
                  <a:tcPr/>
                </a:tc>
                <a:tc>
                  <a:txBody>
                    <a:bodyPr/>
                    <a:lstStyle/>
                    <a:p>
                      <a:r>
                        <a:rPr lang="en-IN" dirty="0"/>
                        <a:t>COUNT</a:t>
                      </a:r>
                    </a:p>
                  </a:txBody>
                  <a:tcPr/>
                </a:tc>
                <a:tc>
                  <a:txBody>
                    <a:bodyPr/>
                    <a:lstStyle/>
                    <a:p>
                      <a:r>
                        <a:rPr lang="en-IN" dirty="0"/>
                        <a:t>FEATURES</a:t>
                      </a:r>
                    </a:p>
                  </a:txBody>
                  <a:tcPr/>
                </a:tc>
                <a:tc>
                  <a:txBody>
                    <a:bodyPr/>
                    <a:lstStyle/>
                    <a:p>
                      <a:r>
                        <a:rPr lang="en-IN" dirty="0"/>
                        <a:t>AREA(KM2)</a:t>
                      </a:r>
                    </a:p>
                  </a:txBody>
                  <a:tcPr/>
                </a:tc>
                <a:extLst>
                  <a:ext uri="{0D108BD9-81ED-4DB2-BD59-A6C34878D82A}">
                    <a16:rowId xmlns:a16="http://schemas.microsoft.com/office/drawing/2014/main" val="1670803548"/>
                  </a:ext>
                </a:extLst>
              </a:tr>
              <a:tr h="441234">
                <a:tc>
                  <a:txBody>
                    <a:bodyPr/>
                    <a:lstStyle/>
                    <a:p>
                      <a:r>
                        <a:rPr lang="en-IN" dirty="0"/>
                        <a:t>1</a:t>
                      </a:r>
                    </a:p>
                  </a:txBody>
                  <a:tcPr/>
                </a:tc>
                <a:tc>
                  <a:txBody>
                    <a:bodyPr/>
                    <a:lstStyle/>
                    <a:p>
                      <a:r>
                        <a:rPr lang="en-IN" dirty="0"/>
                        <a:t>3167517</a:t>
                      </a:r>
                    </a:p>
                  </a:txBody>
                  <a:tcPr/>
                </a:tc>
                <a:tc>
                  <a:txBody>
                    <a:bodyPr/>
                    <a:lstStyle/>
                    <a:p>
                      <a:r>
                        <a:rPr lang="en-IN" dirty="0"/>
                        <a:t>Developed area</a:t>
                      </a:r>
                    </a:p>
                  </a:txBody>
                  <a:tcPr/>
                </a:tc>
                <a:tc>
                  <a:txBody>
                    <a:bodyPr/>
                    <a:lstStyle/>
                    <a:p>
                      <a:r>
                        <a:rPr lang="en-IN" dirty="0"/>
                        <a:t>316.7517</a:t>
                      </a:r>
                    </a:p>
                  </a:txBody>
                  <a:tcPr/>
                </a:tc>
                <a:extLst>
                  <a:ext uri="{0D108BD9-81ED-4DB2-BD59-A6C34878D82A}">
                    <a16:rowId xmlns:a16="http://schemas.microsoft.com/office/drawing/2014/main" val="185428793"/>
                  </a:ext>
                </a:extLst>
              </a:tr>
              <a:tr h="441234">
                <a:tc>
                  <a:txBody>
                    <a:bodyPr/>
                    <a:lstStyle/>
                    <a:p>
                      <a:r>
                        <a:rPr lang="en-IN" dirty="0"/>
                        <a:t>811</a:t>
                      </a:r>
                    </a:p>
                  </a:txBody>
                  <a:tcPr/>
                </a:tc>
                <a:tc>
                  <a:txBody>
                    <a:bodyPr/>
                    <a:lstStyle/>
                    <a:p>
                      <a:r>
                        <a:rPr lang="en-IN" dirty="0"/>
                        <a:t>837678</a:t>
                      </a:r>
                    </a:p>
                  </a:txBody>
                  <a:tcPr/>
                </a:tc>
                <a:tc>
                  <a:txBody>
                    <a:bodyPr/>
                    <a:lstStyle/>
                    <a:p>
                      <a:r>
                        <a:rPr lang="en-IN" dirty="0"/>
                        <a:t>Water</a:t>
                      </a:r>
                    </a:p>
                  </a:txBody>
                  <a:tcPr/>
                </a:tc>
                <a:tc>
                  <a:txBody>
                    <a:bodyPr/>
                    <a:lstStyle/>
                    <a:p>
                      <a:r>
                        <a:rPr lang="en-IN" dirty="0"/>
                        <a:t>83.7678</a:t>
                      </a:r>
                    </a:p>
                  </a:txBody>
                  <a:tcPr/>
                </a:tc>
                <a:extLst>
                  <a:ext uri="{0D108BD9-81ED-4DB2-BD59-A6C34878D82A}">
                    <a16:rowId xmlns:a16="http://schemas.microsoft.com/office/drawing/2014/main" val="2803139626"/>
                  </a:ext>
                </a:extLst>
              </a:tr>
              <a:tr h="441234">
                <a:tc>
                  <a:txBody>
                    <a:bodyPr/>
                    <a:lstStyle/>
                    <a:p>
                      <a:r>
                        <a:rPr lang="en-IN" dirty="0"/>
                        <a:t>813</a:t>
                      </a:r>
                    </a:p>
                  </a:txBody>
                  <a:tcPr/>
                </a:tc>
                <a:tc>
                  <a:txBody>
                    <a:bodyPr/>
                    <a:lstStyle/>
                    <a:p>
                      <a:r>
                        <a:rPr lang="en-IN" dirty="0"/>
                        <a:t>9944728</a:t>
                      </a:r>
                    </a:p>
                  </a:txBody>
                  <a:tcPr/>
                </a:tc>
                <a:tc>
                  <a:txBody>
                    <a:bodyPr/>
                    <a:lstStyle/>
                    <a:p>
                      <a:r>
                        <a:rPr lang="en-IN" dirty="0"/>
                        <a:t>Evergreen forest</a:t>
                      </a:r>
                    </a:p>
                  </a:txBody>
                  <a:tcPr/>
                </a:tc>
                <a:tc>
                  <a:txBody>
                    <a:bodyPr/>
                    <a:lstStyle/>
                    <a:p>
                      <a:r>
                        <a:rPr lang="en-IN" dirty="0"/>
                        <a:t>994.4728</a:t>
                      </a:r>
                    </a:p>
                  </a:txBody>
                  <a:tcPr/>
                </a:tc>
                <a:extLst>
                  <a:ext uri="{0D108BD9-81ED-4DB2-BD59-A6C34878D82A}">
                    <a16:rowId xmlns:a16="http://schemas.microsoft.com/office/drawing/2014/main" val="4073471694"/>
                  </a:ext>
                </a:extLst>
              </a:tr>
              <a:tr h="441234">
                <a:tc>
                  <a:txBody>
                    <a:bodyPr/>
                    <a:lstStyle/>
                    <a:p>
                      <a:r>
                        <a:rPr lang="en-IN" dirty="0"/>
                        <a:t>999</a:t>
                      </a:r>
                    </a:p>
                  </a:txBody>
                  <a:tcPr/>
                </a:tc>
                <a:tc>
                  <a:txBody>
                    <a:bodyPr/>
                    <a:lstStyle/>
                    <a:p>
                      <a:r>
                        <a:rPr lang="en-IN" dirty="0"/>
                        <a:t>8333151</a:t>
                      </a:r>
                    </a:p>
                  </a:txBody>
                  <a:tcPr/>
                </a:tc>
                <a:tc>
                  <a:txBody>
                    <a:bodyPr/>
                    <a:lstStyle/>
                    <a:p>
                      <a:r>
                        <a:rPr lang="en-IN" dirty="0"/>
                        <a:t>Deciduous forest</a:t>
                      </a:r>
                    </a:p>
                  </a:txBody>
                  <a:tcPr/>
                </a:tc>
                <a:tc>
                  <a:txBody>
                    <a:bodyPr/>
                    <a:lstStyle/>
                    <a:p>
                      <a:r>
                        <a:rPr lang="en-IN" dirty="0"/>
                        <a:t>833.3151</a:t>
                      </a:r>
                    </a:p>
                  </a:txBody>
                  <a:tcPr/>
                </a:tc>
                <a:extLst>
                  <a:ext uri="{0D108BD9-81ED-4DB2-BD59-A6C34878D82A}">
                    <a16:rowId xmlns:a16="http://schemas.microsoft.com/office/drawing/2014/main" val="2450157731"/>
                  </a:ext>
                </a:extLst>
              </a:tr>
              <a:tr h="441234">
                <a:tc>
                  <a:txBody>
                    <a:bodyPr/>
                    <a:lstStyle/>
                    <a:p>
                      <a:r>
                        <a:rPr lang="en-IN" dirty="0"/>
                        <a:t>1357</a:t>
                      </a:r>
                    </a:p>
                  </a:txBody>
                  <a:tcPr/>
                </a:tc>
                <a:tc>
                  <a:txBody>
                    <a:bodyPr/>
                    <a:lstStyle/>
                    <a:p>
                      <a:r>
                        <a:rPr lang="en-IN" dirty="0"/>
                        <a:t>3223640</a:t>
                      </a:r>
                    </a:p>
                  </a:txBody>
                  <a:tcPr/>
                </a:tc>
                <a:tc>
                  <a:txBody>
                    <a:bodyPr/>
                    <a:lstStyle/>
                    <a:p>
                      <a:r>
                        <a:rPr lang="en-IN" dirty="0"/>
                        <a:t>Fellow land</a:t>
                      </a:r>
                    </a:p>
                  </a:txBody>
                  <a:tcPr/>
                </a:tc>
                <a:tc>
                  <a:txBody>
                    <a:bodyPr/>
                    <a:lstStyle/>
                    <a:p>
                      <a:r>
                        <a:rPr lang="en-IN" dirty="0"/>
                        <a:t>322.3640</a:t>
                      </a:r>
                    </a:p>
                  </a:txBody>
                  <a:tcPr/>
                </a:tc>
                <a:extLst>
                  <a:ext uri="{0D108BD9-81ED-4DB2-BD59-A6C34878D82A}">
                    <a16:rowId xmlns:a16="http://schemas.microsoft.com/office/drawing/2014/main" val="2848996496"/>
                  </a:ext>
                </a:extLst>
              </a:tr>
              <a:tr h="441234">
                <a:tc>
                  <a:txBody>
                    <a:bodyPr/>
                    <a:lstStyle/>
                    <a:p>
                      <a:r>
                        <a:rPr lang="en-IN" dirty="0"/>
                        <a:t>1949</a:t>
                      </a:r>
                    </a:p>
                  </a:txBody>
                  <a:tcPr/>
                </a:tc>
                <a:tc>
                  <a:txBody>
                    <a:bodyPr/>
                    <a:lstStyle/>
                    <a:p>
                      <a:r>
                        <a:rPr lang="en-IN" dirty="0"/>
                        <a:t>5199963</a:t>
                      </a:r>
                    </a:p>
                  </a:txBody>
                  <a:tcPr/>
                </a:tc>
                <a:tc>
                  <a:txBody>
                    <a:bodyPr/>
                    <a:lstStyle/>
                    <a:p>
                      <a:r>
                        <a:rPr lang="en-IN" dirty="0"/>
                        <a:t>Crop land </a:t>
                      </a:r>
                    </a:p>
                  </a:txBody>
                  <a:tcPr/>
                </a:tc>
                <a:tc>
                  <a:txBody>
                    <a:bodyPr/>
                    <a:lstStyle/>
                    <a:p>
                      <a:r>
                        <a:rPr lang="en-IN" dirty="0"/>
                        <a:t>519.9963</a:t>
                      </a:r>
                    </a:p>
                  </a:txBody>
                  <a:tcPr/>
                </a:tc>
                <a:extLst>
                  <a:ext uri="{0D108BD9-81ED-4DB2-BD59-A6C34878D82A}">
                    <a16:rowId xmlns:a16="http://schemas.microsoft.com/office/drawing/2014/main" val="1633736475"/>
                  </a:ext>
                </a:extLst>
              </a:tr>
            </a:tbl>
          </a:graphicData>
        </a:graphic>
      </p:graphicFrame>
    </p:spTree>
    <p:extLst>
      <p:ext uri="{BB962C8B-B14F-4D97-AF65-F5344CB8AC3E}">
        <p14:creationId xmlns:p14="http://schemas.microsoft.com/office/powerpoint/2010/main" val="717612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65BCD4-BE2F-011C-28FC-90DDD8205C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4" name="TextBox 3">
            <a:extLst>
              <a:ext uri="{FF2B5EF4-FFF2-40B4-BE49-F238E27FC236}">
                <a16:creationId xmlns:a16="http://schemas.microsoft.com/office/drawing/2014/main" id="{FEB097DE-5D10-79A7-C183-EF3F99415B03}"/>
              </a:ext>
            </a:extLst>
          </p:cNvPr>
          <p:cNvSpPr txBox="1"/>
          <p:nvPr/>
        </p:nvSpPr>
        <p:spPr>
          <a:xfrm>
            <a:off x="8620763" y="1983156"/>
            <a:ext cx="706750" cy="369332"/>
          </a:xfrm>
          <a:prstGeom prst="rect">
            <a:avLst/>
          </a:prstGeom>
          <a:noFill/>
        </p:spPr>
        <p:txBody>
          <a:bodyPr wrap="square" rtlCol="0">
            <a:spAutoFit/>
          </a:bodyPr>
          <a:lstStyle/>
          <a:p>
            <a:r>
              <a:rPr lang="en-IN" sz="1800" b="1" dirty="0"/>
              <a:t>MLC</a:t>
            </a:r>
          </a:p>
        </p:txBody>
      </p:sp>
      <p:sp>
        <p:nvSpPr>
          <p:cNvPr id="5" name="TextBox 4">
            <a:extLst>
              <a:ext uri="{FF2B5EF4-FFF2-40B4-BE49-F238E27FC236}">
                <a16:creationId xmlns:a16="http://schemas.microsoft.com/office/drawing/2014/main" id="{D7A2BBBF-21F9-3456-0A84-86F153841691}"/>
              </a:ext>
            </a:extLst>
          </p:cNvPr>
          <p:cNvSpPr txBox="1"/>
          <p:nvPr/>
        </p:nvSpPr>
        <p:spPr>
          <a:xfrm>
            <a:off x="2521905" y="1983156"/>
            <a:ext cx="706750" cy="369332"/>
          </a:xfrm>
          <a:prstGeom prst="rect">
            <a:avLst/>
          </a:prstGeom>
          <a:noFill/>
        </p:spPr>
        <p:txBody>
          <a:bodyPr wrap="square" rtlCol="0">
            <a:spAutoFit/>
          </a:bodyPr>
          <a:lstStyle/>
          <a:p>
            <a:r>
              <a:rPr lang="en-IN" sz="1800" b="1" dirty="0"/>
              <a:t>MLC</a:t>
            </a:r>
          </a:p>
        </p:txBody>
      </p:sp>
      <p:sp>
        <p:nvSpPr>
          <p:cNvPr id="8" name="TextBox 7">
            <a:extLst>
              <a:ext uri="{FF2B5EF4-FFF2-40B4-BE49-F238E27FC236}">
                <a16:creationId xmlns:a16="http://schemas.microsoft.com/office/drawing/2014/main" id="{D02295D4-418A-7C99-864D-7F55CF1B137C}"/>
              </a:ext>
            </a:extLst>
          </p:cNvPr>
          <p:cNvSpPr txBox="1"/>
          <p:nvPr/>
        </p:nvSpPr>
        <p:spPr>
          <a:xfrm>
            <a:off x="9173277" y="1983156"/>
            <a:ext cx="1722793" cy="369332"/>
          </a:xfrm>
          <a:prstGeom prst="rect">
            <a:avLst/>
          </a:prstGeom>
          <a:noFill/>
        </p:spPr>
        <p:txBody>
          <a:bodyPr wrap="square" rtlCol="0">
            <a:spAutoFit/>
          </a:bodyPr>
          <a:lstStyle/>
          <a:p>
            <a:r>
              <a:rPr lang="en-IN" sz="1800" b="1" dirty="0"/>
              <a:t>2020</a:t>
            </a:r>
          </a:p>
        </p:txBody>
      </p:sp>
      <p:sp>
        <p:nvSpPr>
          <p:cNvPr id="9" name="Title 1">
            <a:extLst>
              <a:ext uri="{FF2B5EF4-FFF2-40B4-BE49-F238E27FC236}">
                <a16:creationId xmlns:a16="http://schemas.microsoft.com/office/drawing/2014/main" id="{2718576F-4A43-7CB2-454C-82A178E6D82E}"/>
              </a:ext>
            </a:extLst>
          </p:cNvPr>
          <p:cNvSpPr>
            <a:spLocks noGrp="1"/>
          </p:cNvSpPr>
          <p:nvPr>
            <p:ph type="title"/>
          </p:nvPr>
        </p:nvSpPr>
        <p:spPr>
          <a:xfrm>
            <a:off x="436880" y="246621"/>
            <a:ext cx="11229658" cy="444259"/>
          </a:xfrm>
        </p:spPr>
        <p:txBody>
          <a:bodyPr/>
          <a:lstStyle/>
          <a:p>
            <a:r>
              <a:rPr lang="en-IN" dirty="0"/>
              <a:t>COMPARATIVE ANALYSIS OF DEFORESTATION: 2015 vs 2020</a:t>
            </a:r>
          </a:p>
        </p:txBody>
      </p:sp>
      <p:graphicFrame>
        <p:nvGraphicFramePr>
          <p:cNvPr id="11" name="Table 10">
            <a:extLst>
              <a:ext uri="{FF2B5EF4-FFF2-40B4-BE49-F238E27FC236}">
                <a16:creationId xmlns:a16="http://schemas.microsoft.com/office/drawing/2014/main" id="{6A531274-FF70-BCF0-1740-FE38140905DC}"/>
              </a:ext>
            </a:extLst>
          </p:cNvPr>
          <p:cNvGraphicFramePr>
            <a:graphicFrameLocks noGrp="1"/>
          </p:cNvGraphicFramePr>
          <p:nvPr>
            <p:extLst>
              <p:ext uri="{D42A27DB-BD31-4B8C-83A1-F6EECF244321}">
                <p14:modId xmlns:p14="http://schemas.microsoft.com/office/powerpoint/2010/main" val="1462299820"/>
              </p:ext>
            </p:extLst>
          </p:nvPr>
        </p:nvGraphicFramePr>
        <p:xfrm>
          <a:off x="6281738" y="2542902"/>
          <a:ext cx="5384800" cy="3319416"/>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3447565604"/>
                    </a:ext>
                  </a:extLst>
                </a:gridCol>
                <a:gridCol w="1346200">
                  <a:extLst>
                    <a:ext uri="{9D8B030D-6E8A-4147-A177-3AD203B41FA5}">
                      <a16:colId xmlns:a16="http://schemas.microsoft.com/office/drawing/2014/main" val="643611481"/>
                    </a:ext>
                  </a:extLst>
                </a:gridCol>
                <a:gridCol w="1346200">
                  <a:extLst>
                    <a:ext uri="{9D8B030D-6E8A-4147-A177-3AD203B41FA5}">
                      <a16:colId xmlns:a16="http://schemas.microsoft.com/office/drawing/2014/main" val="1229214315"/>
                    </a:ext>
                  </a:extLst>
                </a:gridCol>
                <a:gridCol w="1346200">
                  <a:extLst>
                    <a:ext uri="{9D8B030D-6E8A-4147-A177-3AD203B41FA5}">
                      <a16:colId xmlns:a16="http://schemas.microsoft.com/office/drawing/2014/main" val="1157125077"/>
                    </a:ext>
                  </a:extLst>
                </a:gridCol>
              </a:tblGrid>
              <a:tr h="441234">
                <a:tc>
                  <a:txBody>
                    <a:bodyPr/>
                    <a:lstStyle/>
                    <a:p>
                      <a:r>
                        <a:rPr lang="en-IN" dirty="0"/>
                        <a:t>VALUE</a:t>
                      </a:r>
                    </a:p>
                  </a:txBody>
                  <a:tcPr/>
                </a:tc>
                <a:tc>
                  <a:txBody>
                    <a:bodyPr/>
                    <a:lstStyle/>
                    <a:p>
                      <a:r>
                        <a:rPr lang="en-IN" dirty="0"/>
                        <a:t>COUNT</a:t>
                      </a:r>
                    </a:p>
                  </a:txBody>
                  <a:tcPr/>
                </a:tc>
                <a:tc>
                  <a:txBody>
                    <a:bodyPr/>
                    <a:lstStyle/>
                    <a:p>
                      <a:r>
                        <a:rPr lang="en-IN" dirty="0"/>
                        <a:t>FEATURES</a:t>
                      </a:r>
                    </a:p>
                  </a:txBody>
                  <a:tcPr/>
                </a:tc>
                <a:tc>
                  <a:txBody>
                    <a:bodyPr/>
                    <a:lstStyle/>
                    <a:p>
                      <a:r>
                        <a:rPr lang="en-IN" dirty="0"/>
                        <a:t>AREA(KM2)</a:t>
                      </a:r>
                    </a:p>
                  </a:txBody>
                  <a:tcPr/>
                </a:tc>
                <a:extLst>
                  <a:ext uri="{0D108BD9-81ED-4DB2-BD59-A6C34878D82A}">
                    <a16:rowId xmlns:a16="http://schemas.microsoft.com/office/drawing/2014/main" val="1670803548"/>
                  </a:ext>
                </a:extLst>
              </a:tr>
              <a:tr h="441234">
                <a:tc>
                  <a:txBody>
                    <a:bodyPr/>
                    <a:lstStyle/>
                    <a:p>
                      <a:r>
                        <a:rPr lang="en-IN" dirty="0"/>
                        <a:t>1</a:t>
                      </a:r>
                    </a:p>
                  </a:txBody>
                  <a:tcPr/>
                </a:tc>
                <a:tc>
                  <a:txBody>
                    <a:bodyPr/>
                    <a:lstStyle/>
                    <a:p>
                      <a:r>
                        <a:rPr lang="en-IN" dirty="0"/>
                        <a:t>3177903.0</a:t>
                      </a:r>
                    </a:p>
                  </a:txBody>
                  <a:tcPr/>
                </a:tc>
                <a:tc>
                  <a:txBody>
                    <a:bodyPr/>
                    <a:lstStyle/>
                    <a:p>
                      <a:r>
                        <a:rPr lang="en-IN" dirty="0"/>
                        <a:t>Developed area</a:t>
                      </a:r>
                    </a:p>
                  </a:txBody>
                  <a:tcPr/>
                </a:tc>
                <a:tc>
                  <a:txBody>
                    <a:bodyPr/>
                    <a:lstStyle/>
                    <a:p>
                      <a:r>
                        <a:rPr lang="en-IN" dirty="0"/>
                        <a:t>317.7903</a:t>
                      </a:r>
                    </a:p>
                  </a:txBody>
                  <a:tcPr/>
                </a:tc>
                <a:extLst>
                  <a:ext uri="{0D108BD9-81ED-4DB2-BD59-A6C34878D82A}">
                    <a16:rowId xmlns:a16="http://schemas.microsoft.com/office/drawing/2014/main" val="185428793"/>
                  </a:ext>
                </a:extLst>
              </a:tr>
              <a:tr h="441234">
                <a:tc>
                  <a:txBody>
                    <a:bodyPr/>
                    <a:lstStyle/>
                    <a:p>
                      <a:r>
                        <a:rPr lang="en-IN" dirty="0"/>
                        <a:t>811</a:t>
                      </a:r>
                    </a:p>
                  </a:txBody>
                  <a:tcPr/>
                </a:tc>
                <a:tc>
                  <a:txBody>
                    <a:bodyPr/>
                    <a:lstStyle/>
                    <a:p>
                      <a:r>
                        <a:rPr lang="en-IN" dirty="0"/>
                        <a:t>837678.0</a:t>
                      </a:r>
                    </a:p>
                  </a:txBody>
                  <a:tcPr/>
                </a:tc>
                <a:tc>
                  <a:txBody>
                    <a:bodyPr/>
                    <a:lstStyle/>
                    <a:p>
                      <a:r>
                        <a:rPr lang="en-IN" dirty="0"/>
                        <a:t>Water</a:t>
                      </a:r>
                    </a:p>
                  </a:txBody>
                  <a:tcPr/>
                </a:tc>
                <a:tc>
                  <a:txBody>
                    <a:bodyPr/>
                    <a:lstStyle/>
                    <a:p>
                      <a:r>
                        <a:rPr lang="en-IN" dirty="0"/>
                        <a:t>30.7678</a:t>
                      </a:r>
                    </a:p>
                  </a:txBody>
                  <a:tcPr/>
                </a:tc>
                <a:extLst>
                  <a:ext uri="{0D108BD9-81ED-4DB2-BD59-A6C34878D82A}">
                    <a16:rowId xmlns:a16="http://schemas.microsoft.com/office/drawing/2014/main" val="2803139626"/>
                  </a:ext>
                </a:extLst>
              </a:tr>
              <a:tr h="441234">
                <a:tc>
                  <a:txBody>
                    <a:bodyPr/>
                    <a:lstStyle/>
                    <a:p>
                      <a:r>
                        <a:rPr lang="en-IN" dirty="0"/>
                        <a:t>813</a:t>
                      </a:r>
                    </a:p>
                  </a:txBody>
                  <a:tcPr/>
                </a:tc>
                <a:tc>
                  <a:txBody>
                    <a:bodyPr/>
                    <a:lstStyle/>
                    <a:p>
                      <a:r>
                        <a:rPr lang="en-IN" dirty="0"/>
                        <a:t>9764908.0</a:t>
                      </a:r>
                    </a:p>
                  </a:txBody>
                  <a:tcPr/>
                </a:tc>
                <a:tc>
                  <a:txBody>
                    <a:bodyPr/>
                    <a:lstStyle/>
                    <a:p>
                      <a:r>
                        <a:rPr lang="en-IN" dirty="0"/>
                        <a:t>Evergreen forest</a:t>
                      </a:r>
                    </a:p>
                  </a:txBody>
                  <a:tcPr/>
                </a:tc>
                <a:tc>
                  <a:txBody>
                    <a:bodyPr/>
                    <a:lstStyle/>
                    <a:p>
                      <a:r>
                        <a:rPr lang="en-IN" dirty="0"/>
                        <a:t>976.4908</a:t>
                      </a:r>
                    </a:p>
                  </a:txBody>
                  <a:tcPr/>
                </a:tc>
                <a:extLst>
                  <a:ext uri="{0D108BD9-81ED-4DB2-BD59-A6C34878D82A}">
                    <a16:rowId xmlns:a16="http://schemas.microsoft.com/office/drawing/2014/main" val="4073471694"/>
                  </a:ext>
                </a:extLst>
              </a:tr>
              <a:tr h="441234">
                <a:tc>
                  <a:txBody>
                    <a:bodyPr/>
                    <a:lstStyle/>
                    <a:p>
                      <a:r>
                        <a:rPr lang="en-IN" dirty="0"/>
                        <a:t>999</a:t>
                      </a:r>
                    </a:p>
                  </a:txBody>
                  <a:tcPr/>
                </a:tc>
                <a:tc>
                  <a:txBody>
                    <a:bodyPr/>
                    <a:lstStyle/>
                    <a:p>
                      <a:r>
                        <a:rPr lang="en-IN" dirty="0"/>
                        <a:t>8437236.0</a:t>
                      </a:r>
                    </a:p>
                  </a:txBody>
                  <a:tcPr/>
                </a:tc>
                <a:tc>
                  <a:txBody>
                    <a:bodyPr/>
                    <a:lstStyle/>
                    <a:p>
                      <a:r>
                        <a:rPr lang="en-IN" dirty="0"/>
                        <a:t>Deciduous forest</a:t>
                      </a:r>
                    </a:p>
                  </a:txBody>
                  <a:tcPr/>
                </a:tc>
                <a:tc>
                  <a:txBody>
                    <a:bodyPr/>
                    <a:lstStyle/>
                    <a:p>
                      <a:r>
                        <a:rPr lang="en-IN" dirty="0"/>
                        <a:t>843.7236</a:t>
                      </a:r>
                    </a:p>
                  </a:txBody>
                  <a:tcPr/>
                </a:tc>
                <a:extLst>
                  <a:ext uri="{0D108BD9-81ED-4DB2-BD59-A6C34878D82A}">
                    <a16:rowId xmlns:a16="http://schemas.microsoft.com/office/drawing/2014/main" val="2450157731"/>
                  </a:ext>
                </a:extLst>
              </a:tr>
              <a:tr h="441234">
                <a:tc>
                  <a:txBody>
                    <a:bodyPr/>
                    <a:lstStyle/>
                    <a:p>
                      <a:r>
                        <a:rPr lang="en-IN" dirty="0"/>
                        <a:t>1357</a:t>
                      </a:r>
                    </a:p>
                  </a:txBody>
                  <a:tcPr/>
                </a:tc>
                <a:tc>
                  <a:txBody>
                    <a:bodyPr/>
                    <a:lstStyle/>
                    <a:p>
                      <a:r>
                        <a:rPr lang="en-IN" dirty="0"/>
                        <a:t>3222817.0</a:t>
                      </a:r>
                    </a:p>
                  </a:txBody>
                  <a:tcPr/>
                </a:tc>
                <a:tc>
                  <a:txBody>
                    <a:bodyPr/>
                    <a:lstStyle/>
                    <a:p>
                      <a:r>
                        <a:rPr lang="en-IN" dirty="0"/>
                        <a:t>Fellow land</a:t>
                      </a:r>
                    </a:p>
                  </a:txBody>
                  <a:tcPr/>
                </a:tc>
                <a:tc>
                  <a:txBody>
                    <a:bodyPr/>
                    <a:lstStyle/>
                    <a:p>
                      <a:r>
                        <a:rPr lang="en-IN" dirty="0"/>
                        <a:t>322.2817</a:t>
                      </a:r>
                    </a:p>
                  </a:txBody>
                  <a:tcPr/>
                </a:tc>
                <a:extLst>
                  <a:ext uri="{0D108BD9-81ED-4DB2-BD59-A6C34878D82A}">
                    <a16:rowId xmlns:a16="http://schemas.microsoft.com/office/drawing/2014/main" val="2848996496"/>
                  </a:ext>
                </a:extLst>
              </a:tr>
              <a:tr h="441234">
                <a:tc>
                  <a:txBody>
                    <a:bodyPr/>
                    <a:lstStyle/>
                    <a:p>
                      <a:r>
                        <a:rPr lang="en-IN" dirty="0"/>
                        <a:t>1949</a:t>
                      </a:r>
                    </a:p>
                  </a:txBody>
                  <a:tcPr/>
                </a:tc>
                <a:tc>
                  <a:txBody>
                    <a:bodyPr/>
                    <a:lstStyle/>
                    <a:p>
                      <a:r>
                        <a:rPr lang="en-IN" dirty="0"/>
                        <a:t>5266135.0</a:t>
                      </a:r>
                    </a:p>
                  </a:txBody>
                  <a:tcPr/>
                </a:tc>
                <a:tc>
                  <a:txBody>
                    <a:bodyPr/>
                    <a:lstStyle/>
                    <a:p>
                      <a:r>
                        <a:rPr lang="en-IN" dirty="0"/>
                        <a:t>Crop land </a:t>
                      </a:r>
                    </a:p>
                  </a:txBody>
                  <a:tcPr/>
                </a:tc>
                <a:tc>
                  <a:txBody>
                    <a:bodyPr/>
                    <a:lstStyle/>
                    <a:p>
                      <a:r>
                        <a:rPr lang="en-IN" dirty="0"/>
                        <a:t>526.6135</a:t>
                      </a:r>
                    </a:p>
                  </a:txBody>
                  <a:tcPr/>
                </a:tc>
                <a:extLst>
                  <a:ext uri="{0D108BD9-81ED-4DB2-BD59-A6C34878D82A}">
                    <a16:rowId xmlns:a16="http://schemas.microsoft.com/office/drawing/2014/main" val="1633736475"/>
                  </a:ext>
                </a:extLst>
              </a:tr>
            </a:tbl>
          </a:graphicData>
        </a:graphic>
      </p:graphicFrame>
      <p:sp>
        <p:nvSpPr>
          <p:cNvPr id="12" name="Rectangle 11"/>
          <p:cNvSpPr/>
          <p:nvPr/>
        </p:nvSpPr>
        <p:spPr>
          <a:xfrm>
            <a:off x="286439" y="6136395"/>
            <a:ext cx="1531344" cy="58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02295D4-418A-7C99-864D-7F55CF1B137C}"/>
              </a:ext>
            </a:extLst>
          </p:cNvPr>
          <p:cNvSpPr txBox="1"/>
          <p:nvPr/>
        </p:nvSpPr>
        <p:spPr>
          <a:xfrm>
            <a:off x="3131887" y="1983156"/>
            <a:ext cx="1722793" cy="369332"/>
          </a:xfrm>
          <a:prstGeom prst="rect">
            <a:avLst/>
          </a:prstGeom>
          <a:noFill/>
        </p:spPr>
        <p:txBody>
          <a:bodyPr wrap="square" rtlCol="0">
            <a:spAutoFit/>
          </a:bodyPr>
          <a:lstStyle/>
          <a:p>
            <a:r>
              <a:rPr lang="en-IN" sz="1800" b="1" dirty="0"/>
              <a:t>2015</a:t>
            </a:r>
          </a:p>
        </p:txBody>
      </p:sp>
      <p:sp>
        <p:nvSpPr>
          <p:cNvPr id="2" name="TextBox 1">
            <a:extLst>
              <a:ext uri="{FF2B5EF4-FFF2-40B4-BE49-F238E27FC236}">
                <a16:creationId xmlns:a16="http://schemas.microsoft.com/office/drawing/2014/main" id="{EEE6BBC0-B967-AFBE-36CB-CCE9A66C8DD1}"/>
              </a:ext>
            </a:extLst>
          </p:cNvPr>
          <p:cNvSpPr txBox="1"/>
          <p:nvPr/>
        </p:nvSpPr>
        <p:spPr>
          <a:xfrm>
            <a:off x="4605721" y="1152972"/>
            <a:ext cx="2980557" cy="307777"/>
          </a:xfrm>
          <a:prstGeom prst="rect">
            <a:avLst/>
          </a:prstGeom>
          <a:noFill/>
        </p:spPr>
        <p:txBody>
          <a:bodyPr wrap="square">
            <a:spAutoFit/>
          </a:bodyPr>
          <a:lstStyle/>
          <a:p>
            <a:r>
              <a:rPr lang="en-IN" dirty="0"/>
              <a:t>Raster image area based on grid</a:t>
            </a:r>
            <a:endParaRPr lang="en-IN" sz="1400" dirty="0"/>
          </a:p>
        </p:txBody>
      </p:sp>
      <p:graphicFrame>
        <p:nvGraphicFramePr>
          <p:cNvPr id="6" name="Table 5">
            <a:extLst>
              <a:ext uri="{FF2B5EF4-FFF2-40B4-BE49-F238E27FC236}">
                <a16:creationId xmlns:a16="http://schemas.microsoft.com/office/drawing/2014/main" id="{C626E91C-CF2E-7E1C-6D3D-17A836E50C72}"/>
              </a:ext>
            </a:extLst>
          </p:cNvPr>
          <p:cNvGraphicFramePr>
            <a:graphicFrameLocks noGrp="1"/>
          </p:cNvGraphicFramePr>
          <p:nvPr>
            <p:extLst>
              <p:ext uri="{D42A27DB-BD31-4B8C-83A1-F6EECF244321}">
                <p14:modId xmlns:p14="http://schemas.microsoft.com/office/powerpoint/2010/main" val="3835747806"/>
              </p:ext>
            </p:extLst>
          </p:nvPr>
        </p:nvGraphicFramePr>
        <p:xfrm>
          <a:off x="436880" y="2542903"/>
          <a:ext cx="5384800" cy="3319416"/>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3447565604"/>
                    </a:ext>
                  </a:extLst>
                </a:gridCol>
                <a:gridCol w="1346200">
                  <a:extLst>
                    <a:ext uri="{9D8B030D-6E8A-4147-A177-3AD203B41FA5}">
                      <a16:colId xmlns:a16="http://schemas.microsoft.com/office/drawing/2014/main" val="643611481"/>
                    </a:ext>
                  </a:extLst>
                </a:gridCol>
                <a:gridCol w="1346200">
                  <a:extLst>
                    <a:ext uri="{9D8B030D-6E8A-4147-A177-3AD203B41FA5}">
                      <a16:colId xmlns:a16="http://schemas.microsoft.com/office/drawing/2014/main" val="1229214315"/>
                    </a:ext>
                  </a:extLst>
                </a:gridCol>
                <a:gridCol w="1346200">
                  <a:extLst>
                    <a:ext uri="{9D8B030D-6E8A-4147-A177-3AD203B41FA5}">
                      <a16:colId xmlns:a16="http://schemas.microsoft.com/office/drawing/2014/main" val="1157125077"/>
                    </a:ext>
                  </a:extLst>
                </a:gridCol>
              </a:tblGrid>
              <a:tr h="441234">
                <a:tc>
                  <a:txBody>
                    <a:bodyPr/>
                    <a:lstStyle/>
                    <a:p>
                      <a:r>
                        <a:rPr lang="en-IN" dirty="0"/>
                        <a:t>VALUE</a:t>
                      </a:r>
                    </a:p>
                  </a:txBody>
                  <a:tcPr/>
                </a:tc>
                <a:tc>
                  <a:txBody>
                    <a:bodyPr/>
                    <a:lstStyle/>
                    <a:p>
                      <a:r>
                        <a:rPr lang="en-IN" dirty="0"/>
                        <a:t>COUNT</a:t>
                      </a:r>
                    </a:p>
                  </a:txBody>
                  <a:tcPr/>
                </a:tc>
                <a:tc>
                  <a:txBody>
                    <a:bodyPr/>
                    <a:lstStyle/>
                    <a:p>
                      <a:r>
                        <a:rPr lang="en-IN" dirty="0"/>
                        <a:t>FEATURES</a:t>
                      </a:r>
                    </a:p>
                  </a:txBody>
                  <a:tcPr/>
                </a:tc>
                <a:tc>
                  <a:txBody>
                    <a:bodyPr/>
                    <a:lstStyle/>
                    <a:p>
                      <a:r>
                        <a:rPr lang="en-IN" dirty="0"/>
                        <a:t>AREA(KM2)</a:t>
                      </a:r>
                    </a:p>
                  </a:txBody>
                  <a:tcPr/>
                </a:tc>
                <a:extLst>
                  <a:ext uri="{0D108BD9-81ED-4DB2-BD59-A6C34878D82A}">
                    <a16:rowId xmlns:a16="http://schemas.microsoft.com/office/drawing/2014/main" val="1670803548"/>
                  </a:ext>
                </a:extLst>
              </a:tr>
              <a:tr h="441234">
                <a:tc>
                  <a:txBody>
                    <a:bodyPr/>
                    <a:lstStyle/>
                    <a:p>
                      <a:r>
                        <a:rPr lang="en-IN" dirty="0"/>
                        <a:t>1</a:t>
                      </a:r>
                    </a:p>
                  </a:txBody>
                  <a:tcPr/>
                </a:tc>
                <a:tc>
                  <a:txBody>
                    <a:bodyPr/>
                    <a:lstStyle/>
                    <a:p>
                      <a:r>
                        <a:rPr lang="en-IN" dirty="0"/>
                        <a:t>3177239</a:t>
                      </a:r>
                    </a:p>
                  </a:txBody>
                  <a:tcPr/>
                </a:tc>
                <a:tc>
                  <a:txBody>
                    <a:bodyPr/>
                    <a:lstStyle/>
                    <a:p>
                      <a:r>
                        <a:rPr lang="en-IN" dirty="0"/>
                        <a:t>Developed area</a:t>
                      </a:r>
                    </a:p>
                  </a:txBody>
                  <a:tcPr/>
                </a:tc>
                <a:tc>
                  <a:txBody>
                    <a:bodyPr/>
                    <a:lstStyle/>
                    <a:p>
                      <a:r>
                        <a:rPr lang="en-IN" dirty="0" smtClean="0"/>
                        <a:t>317.7239</a:t>
                      </a:r>
                      <a:endParaRPr lang="en-IN" dirty="0"/>
                    </a:p>
                  </a:txBody>
                  <a:tcPr/>
                </a:tc>
                <a:extLst>
                  <a:ext uri="{0D108BD9-81ED-4DB2-BD59-A6C34878D82A}">
                    <a16:rowId xmlns:a16="http://schemas.microsoft.com/office/drawing/2014/main" val="185428793"/>
                  </a:ext>
                </a:extLst>
              </a:tr>
              <a:tr h="441234">
                <a:tc>
                  <a:txBody>
                    <a:bodyPr/>
                    <a:lstStyle/>
                    <a:p>
                      <a:r>
                        <a:rPr lang="en-IN" dirty="0"/>
                        <a:t>811</a:t>
                      </a:r>
                    </a:p>
                  </a:txBody>
                  <a:tcPr/>
                </a:tc>
                <a:tc>
                  <a:txBody>
                    <a:bodyPr/>
                    <a:lstStyle/>
                    <a:p>
                      <a:r>
                        <a:rPr lang="en-IN" dirty="0"/>
                        <a:t>837678</a:t>
                      </a:r>
                    </a:p>
                  </a:txBody>
                  <a:tcPr/>
                </a:tc>
                <a:tc>
                  <a:txBody>
                    <a:bodyPr/>
                    <a:lstStyle/>
                    <a:p>
                      <a:r>
                        <a:rPr lang="en-IN" dirty="0"/>
                        <a:t>Water</a:t>
                      </a:r>
                    </a:p>
                  </a:txBody>
                  <a:tcPr/>
                </a:tc>
                <a:tc>
                  <a:txBody>
                    <a:bodyPr/>
                    <a:lstStyle/>
                    <a:p>
                      <a:r>
                        <a:rPr lang="en-IN" dirty="0"/>
                        <a:t>83.7678</a:t>
                      </a:r>
                    </a:p>
                  </a:txBody>
                  <a:tcPr/>
                </a:tc>
                <a:extLst>
                  <a:ext uri="{0D108BD9-81ED-4DB2-BD59-A6C34878D82A}">
                    <a16:rowId xmlns:a16="http://schemas.microsoft.com/office/drawing/2014/main" val="2803139626"/>
                  </a:ext>
                </a:extLst>
              </a:tr>
              <a:tr h="441234">
                <a:tc>
                  <a:txBody>
                    <a:bodyPr/>
                    <a:lstStyle/>
                    <a:p>
                      <a:r>
                        <a:rPr lang="en-IN" dirty="0"/>
                        <a:t>813</a:t>
                      </a:r>
                    </a:p>
                  </a:txBody>
                  <a:tcPr/>
                </a:tc>
                <a:tc>
                  <a:txBody>
                    <a:bodyPr/>
                    <a:lstStyle/>
                    <a:p>
                      <a:r>
                        <a:rPr lang="en-IN" dirty="0"/>
                        <a:t>9783970</a:t>
                      </a:r>
                    </a:p>
                  </a:txBody>
                  <a:tcPr/>
                </a:tc>
                <a:tc>
                  <a:txBody>
                    <a:bodyPr/>
                    <a:lstStyle/>
                    <a:p>
                      <a:r>
                        <a:rPr lang="en-IN" dirty="0"/>
                        <a:t>Evergreen forest</a:t>
                      </a:r>
                    </a:p>
                  </a:txBody>
                  <a:tcPr/>
                </a:tc>
                <a:tc>
                  <a:txBody>
                    <a:bodyPr/>
                    <a:lstStyle/>
                    <a:p>
                      <a:r>
                        <a:rPr lang="en-IN" dirty="0"/>
                        <a:t>978.3970</a:t>
                      </a:r>
                    </a:p>
                  </a:txBody>
                  <a:tcPr/>
                </a:tc>
                <a:extLst>
                  <a:ext uri="{0D108BD9-81ED-4DB2-BD59-A6C34878D82A}">
                    <a16:rowId xmlns:a16="http://schemas.microsoft.com/office/drawing/2014/main" val="4073471694"/>
                  </a:ext>
                </a:extLst>
              </a:tr>
              <a:tr h="441234">
                <a:tc>
                  <a:txBody>
                    <a:bodyPr/>
                    <a:lstStyle/>
                    <a:p>
                      <a:r>
                        <a:rPr lang="en-IN" dirty="0"/>
                        <a:t>999</a:t>
                      </a:r>
                    </a:p>
                  </a:txBody>
                  <a:tcPr/>
                </a:tc>
                <a:tc>
                  <a:txBody>
                    <a:bodyPr/>
                    <a:lstStyle/>
                    <a:p>
                      <a:r>
                        <a:rPr lang="en-IN" dirty="0"/>
                        <a:t>8424283</a:t>
                      </a:r>
                    </a:p>
                  </a:txBody>
                  <a:tcPr/>
                </a:tc>
                <a:tc>
                  <a:txBody>
                    <a:bodyPr/>
                    <a:lstStyle/>
                    <a:p>
                      <a:r>
                        <a:rPr lang="en-IN" dirty="0"/>
                        <a:t>Deciduous forest</a:t>
                      </a:r>
                    </a:p>
                  </a:txBody>
                  <a:tcPr/>
                </a:tc>
                <a:tc>
                  <a:txBody>
                    <a:bodyPr/>
                    <a:lstStyle/>
                    <a:p>
                      <a:r>
                        <a:rPr lang="en-IN" dirty="0"/>
                        <a:t>842.4283</a:t>
                      </a:r>
                    </a:p>
                  </a:txBody>
                  <a:tcPr/>
                </a:tc>
                <a:extLst>
                  <a:ext uri="{0D108BD9-81ED-4DB2-BD59-A6C34878D82A}">
                    <a16:rowId xmlns:a16="http://schemas.microsoft.com/office/drawing/2014/main" val="2450157731"/>
                  </a:ext>
                </a:extLst>
              </a:tr>
              <a:tr h="441234">
                <a:tc>
                  <a:txBody>
                    <a:bodyPr/>
                    <a:lstStyle/>
                    <a:p>
                      <a:r>
                        <a:rPr lang="en-IN" dirty="0"/>
                        <a:t>1357</a:t>
                      </a:r>
                    </a:p>
                  </a:txBody>
                  <a:tcPr/>
                </a:tc>
                <a:tc>
                  <a:txBody>
                    <a:bodyPr/>
                    <a:lstStyle/>
                    <a:p>
                      <a:r>
                        <a:rPr lang="en-IN" dirty="0"/>
                        <a:t>3222916</a:t>
                      </a:r>
                    </a:p>
                  </a:txBody>
                  <a:tcPr/>
                </a:tc>
                <a:tc>
                  <a:txBody>
                    <a:bodyPr/>
                    <a:lstStyle/>
                    <a:p>
                      <a:r>
                        <a:rPr lang="en-IN" dirty="0"/>
                        <a:t>Fellow land</a:t>
                      </a:r>
                    </a:p>
                  </a:txBody>
                  <a:tcPr/>
                </a:tc>
                <a:tc>
                  <a:txBody>
                    <a:bodyPr/>
                    <a:lstStyle/>
                    <a:p>
                      <a:r>
                        <a:rPr lang="en-IN" dirty="0"/>
                        <a:t>322.2916</a:t>
                      </a:r>
                    </a:p>
                  </a:txBody>
                  <a:tcPr/>
                </a:tc>
                <a:extLst>
                  <a:ext uri="{0D108BD9-81ED-4DB2-BD59-A6C34878D82A}">
                    <a16:rowId xmlns:a16="http://schemas.microsoft.com/office/drawing/2014/main" val="580461002"/>
                  </a:ext>
                </a:extLst>
              </a:tr>
              <a:tr h="441234">
                <a:tc>
                  <a:txBody>
                    <a:bodyPr/>
                    <a:lstStyle/>
                    <a:p>
                      <a:r>
                        <a:rPr lang="en-IN" dirty="0"/>
                        <a:t>1949</a:t>
                      </a:r>
                    </a:p>
                  </a:txBody>
                  <a:tcPr/>
                </a:tc>
                <a:tc>
                  <a:txBody>
                    <a:bodyPr/>
                    <a:lstStyle/>
                    <a:p>
                      <a:r>
                        <a:rPr lang="en-IN" dirty="0"/>
                        <a:t>5260591</a:t>
                      </a:r>
                    </a:p>
                  </a:txBody>
                  <a:tcPr/>
                </a:tc>
                <a:tc>
                  <a:txBody>
                    <a:bodyPr/>
                    <a:lstStyle/>
                    <a:p>
                      <a:r>
                        <a:rPr lang="en-IN" dirty="0"/>
                        <a:t>Crop land</a:t>
                      </a:r>
                    </a:p>
                  </a:txBody>
                  <a:tcPr/>
                </a:tc>
                <a:tc>
                  <a:txBody>
                    <a:bodyPr/>
                    <a:lstStyle/>
                    <a:p>
                      <a:r>
                        <a:rPr lang="en-IN" dirty="0"/>
                        <a:t>526.0591</a:t>
                      </a:r>
                    </a:p>
                  </a:txBody>
                  <a:tcPr/>
                </a:tc>
                <a:extLst>
                  <a:ext uri="{0D108BD9-81ED-4DB2-BD59-A6C34878D82A}">
                    <a16:rowId xmlns:a16="http://schemas.microsoft.com/office/drawing/2014/main" val="1633736475"/>
                  </a:ext>
                </a:extLst>
              </a:tr>
            </a:tbl>
          </a:graphicData>
        </a:graphic>
      </p:graphicFrame>
    </p:spTree>
    <p:extLst>
      <p:ext uri="{BB962C8B-B14F-4D97-AF65-F5344CB8AC3E}">
        <p14:creationId xmlns:p14="http://schemas.microsoft.com/office/powerpoint/2010/main" val="3166690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GLOBAL FOREST RESEARCH</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88" y="1894901"/>
            <a:ext cx="11503013" cy="4077096"/>
          </a:xfrm>
          <a:prstGeom prst="rect">
            <a:avLst/>
          </a:prstGeom>
        </p:spPr>
      </p:pic>
      <p:sp>
        <p:nvSpPr>
          <p:cNvPr id="5" name="Rectangle 4"/>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418642" y="1309321"/>
            <a:ext cx="10432972" cy="307777"/>
          </a:xfrm>
          <a:prstGeom prst="rect">
            <a:avLst/>
          </a:prstGeom>
          <a:noFill/>
        </p:spPr>
        <p:txBody>
          <a:bodyPr wrap="square" rtlCol="0">
            <a:spAutoFit/>
          </a:bodyPr>
          <a:lstStyle/>
          <a:p>
            <a:r>
              <a:rPr lang="en-IN" dirty="0"/>
              <a:t>THESE DATASET TAKES AS A GROUND TRUTH FOR OUR RESULT COMPARISON AND CALCULATE THE ACCURACY</a:t>
            </a:r>
          </a:p>
        </p:txBody>
      </p:sp>
      <p:sp>
        <p:nvSpPr>
          <p:cNvPr id="7" name="TextBox 6"/>
          <p:cNvSpPr txBox="1"/>
          <p:nvPr/>
        </p:nvSpPr>
        <p:spPr>
          <a:xfrm>
            <a:off x="418642" y="6109548"/>
            <a:ext cx="10432972" cy="307777"/>
          </a:xfrm>
          <a:prstGeom prst="rect">
            <a:avLst/>
          </a:prstGeom>
          <a:noFill/>
        </p:spPr>
        <p:txBody>
          <a:bodyPr wrap="square" rtlCol="0">
            <a:spAutoFit/>
          </a:bodyPr>
          <a:lstStyle/>
          <a:p>
            <a:r>
              <a:rPr lang="en-IN" dirty="0"/>
              <a:t>ACCORDING TO GLOBAL FOREST RESEARCH THE DEFORESTATION FROM 2015 TO 2020 IS 222 HECTARES</a:t>
            </a:r>
          </a:p>
        </p:txBody>
      </p:sp>
    </p:spTree>
    <p:extLst>
      <p:ext uri="{BB962C8B-B14F-4D97-AF65-F5344CB8AC3E}">
        <p14:creationId xmlns:p14="http://schemas.microsoft.com/office/powerpoint/2010/main" val="3907365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6A2E97-A3A3-5DBF-84E3-D467C4C0D1A0}"/>
              </a:ext>
            </a:extLst>
          </p:cNvPr>
          <p:cNvPicPr>
            <a:picLocks noChangeAspect="1"/>
          </p:cNvPicPr>
          <p:nvPr/>
        </p:nvPicPr>
        <p:blipFill>
          <a:blip r:embed="rId2"/>
          <a:stretch>
            <a:fillRect/>
          </a:stretch>
        </p:blipFill>
        <p:spPr>
          <a:xfrm>
            <a:off x="1949986" y="1013909"/>
            <a:ext cx="7821975" cy="5368747"/>
          </a:xfrm>
          <a:prstGeom prst="rect">
            <a:avLst/>
          </a:prstGeom>
        </p:spPr>
      </p:pic>
      <p:sp>
        <p:nvSpPr>
          <p:cNvPr id="6" name="TextBox 5"/>
          <p:cNvSpPr txBox="1"/>
          <p:nvPr/>
        </p:nvSpPr>
        <p:spPr>
          <a:xfrm>
            <a:off x="1189821" y="648425"/>
            <a:ext cx="3172858" cy="584775"/>
          </a:xfrm>
          <a:prstGeom prst="rect">
            <a:avLst/>
          </a:prstGeom>
          <a:noFill/>
        </p:spPr>
        <p:txBody>
          <a:bodyPr wrap="square" rtlCol="0">
            <a:spAutoFit/>
          </a:bodyPr>
          <a:lstStyle/>
          <a:p>
            <a:r>
              <a:rPr lang="en-IN" sz="3200" b="1" dirty="0">
                <a:latin typeface="Corbel" panose="020B0503020204020204" pitchFamily="34" charset="0"/>
              </a:rPr>
              <a:t>RESULT</a:t>
            </a:r>
          </a:p>
        </p:txBody>
      </p:sp>
      <p:sp>
        <p:nvSpPr>
          <p:cNvPr id="7" name="Rectangle 6"/>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853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86738E-9A5B-5DD2-517E-7A4FE78B52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4" name="Title 3">
            <a:extLst>
              <a:ext uri="{FF2B5EF4-FFF2-40B4-BE49-F238E27FC236}">
                <a16:creationId xmlns:a16="http://schemas.microsoft.com/office/drawing/2014/main" id="{754B172A-8B6F-B5CC-8C57-96BECF401370}"/>
              </a:ext>
            </a:extLst>
          </p:cNvPr>
          <p:cNvSpPr>
            <a:spLocks noGrp="1"/>
          </p:cNvSpPr>
          <p:nvPr>
            <p:ph type="title"/>
          </p:nvPr>
        </p:nvSpPr>
        <p:spPr/>
        <p:txBody>
          <a:bodyPr/>
          <a:lstStyle/>
          <a:p>
            <a:r>
              <a:rPr lang="en-IN" dirty="0"/>
              <a:t>RESULT</a:t>
            </a:r>
          </a:p>
        </p:txBody>
      </p:sp>
      <p:pic>
        <p:nvPicPr>
          <p:cNvPr id="6" name="Picture 5">
            <a:extLst>
              <a:ext uri="{FF2B5EF4-FFF2-40B4-BE49-F238E27FC236}">
                <a16:creationId xmlns:a16="http://schemas.microsoft.com/office/drawing/2014/main" id="{D91CF7DA-0E2F-F03F-19C5-E1F9CDAF4C6A}"/>
              </a:ext>
            </a:extLst>
          </p:cNvPr>
          <p:cNvPicPr>
            <a:picLocks noChangeAspect="1"/>
          </p:cNvPicPr>
          <p:nvPr/>
        </p:nvPicPr>
        <p:blipFill>
          <a:blip r:embed="rId2"/>
          <a:stretch>
            <a:fillRect/>
          </a:stretch>
        </p:blipFill>
        <p:spPr>
          <a:xfrm>
            <a:off x="1817783" y="1086812"/>
            <a:ext cx="8207566" cy="5129729"/>
          </a:xfrm>
          <a:prstGeom prst="rect">
            <a:avLst/>
          </a:prstGeom>
        </p:spPr>
      </p:pic>
      <p:sp>
        <p:nvSpPr>
          <p:cNvPr id="7" name="Rectangle 6"/>
          <p:cNvSpPr/>
          <p:nvPr/>
        </p:nvSpPr>
        <p:spPr>
          <a:xfrm>
            <a:off x="286439" y="6136395"/>
            <a:ext cx="1531344" cy="58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0874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6"/>
          <p:cNvSpPr txBox="1">
            <a:spLocks noGrp="1"/>
          </p:cNvSpPr>
          <p:nvPr>
            <p:ph type="sldNum" idx="12"/>
          </p:nvPr>
        </p:nvSpPr>
        <p:spPr>
          <a:xfrm>
            <a:off x="11363696" y="6455739"/>
            <a:ext cx="294600" cy="187500"/>
          </a:xfrm>
          <a:prstGeom prst="rect">
            <a:avLst/>
          </a:prstGeom>
        </p:spPr>
        <p:txBody>
          <a:bodyPr spcFirstLastPara="1" wrap="square" lIns="0" tIns="0" rIns="0"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
        <p:nvSpPr>
          <p:cNvPr id="313" name="Google Shape;313;p26"/>
          <p:cNvSpPr txBox="1">
            <a:spLocks noGrp="1"/>
          </p:cNvSpPr>
          <p:nvPr>
            <p:ph type="body" idx="1"/>
          </p:nvPr>
        </p:nvSpPr>
        <p:spPr>
          <a:xfrm>
            <a:off x="515938" y="1825625"/>
            <a:ext cx="10837800" cy="4351200"/>
          </a:xfrm>
          <a:prstGeom prst="rect">
            <a:avLst/>
          </a:prstGeom>
        </p:spPr>
        <p:txBody>
          <a:bodyPr spcFirstLastPara="1" wrap="square" lIns="91425" tIns="45700" rIns="91425" bIns="45700" anchor="t" anchorCtr="0">
            <a:normAutofit lnSpcReduction="10000"/>
          </a:bodyPr>
          <a:lstStyle/>
          <a:p>
            <a:pPr marL="457200" lvl="0" indent="-342900" algn="l" rtl="0">
              <a:lnSpc>
                <a:spcPct val="70000"/>
              </a:lnSpc>
              <a:spcBef>
                <a:spcPts val="1000"/>
              </a:spcBef>
              <a:spcAft>
                <a:spcPts val="0"/>
              </a:spcAft>
              <a:buSzPts val="1800"/>
              <a:buChar char="❏"/>
            </a:pPr>
            <a:r>
              <a:rPr lang="en-US" sz="1800" dirty="0"/>
              <a:t>Utilize advanced satellite imagery and deep learning algorithms.</a:t>
            </a:r>
            <a:endParaRPr sz="1800" dirty="0"/>
          </a:p>
          <a:p>
            <a:pPr marL="457200" lvl="0" indent="0" algn="l" rtl="0">
              <a:lnSpc>
                <a:spcPct val="70000"/>
              </a:lnSpc>
              <a:spcBef>
                <a:spcPts val="1000"/>
              </a:spcBef>
              <a:spcAft>
                <a:spcPts val="0"/>
              </a:spcAft>
              <a:buNone/>
            </a:pPr>
            <a:endParaRPr sz="1800" dirty="0"/>
          </a:p>
          <a:p>
            <a:pPr marL="457200" lvl="0" indent="-342900" algn="l" rtl="0">
              <a:lnSpc>
                <a:spcPct val="70000"/>
              </a:lnSpc>
              <a:spcBef>
                <a:spcPts val="1000"/>
              </a:spcBef>
              <a:spcAft>
                <a:spcPts val="0"/>
              </a:spcAft>
              <a:buSzPts val="1800"/>
              <a:buChar char="❏"/>
            </a:pPr>
            <a:r>
              <a:rPr lang="en-US" sz="1800" dirty="0"/>
              <a:t>Generate highly detailed maps of deforestation patterns and hotspots.</a:t>
            </a:r>
            <a:endParaRPr sz="1800" dirty="0"/>
          </a:p>
          <a:p>
            <a:pPr marL="457200" lvl="0" indent="0" algn="l" rtl="0">
              <a:lnSpc>
                <a:spcPct val="70000"/>
              </a:lnSpc>
              <a:spcBef>
                <a:spcPts val="1000"/>
              </a:spcBef>
              <a:spcAft>
                <a:spcPts val="0"/>
              </a:spcAft>
              <a:buNone/>
            </a:pPr>
            <a:endParaRPr sz="1800" dirty="0"/>
          </a:p>
          <a:p>
            <a:pPr marL="457200" lvl="0" indent="-342900" algn="l" rtl="0">
              <a:lnSpc>
                <a:spcPct val="70000"/>
              </a:lnSpc>
              <a:spcBef>
                <a:spcPts val="1000"/>
              </a:spcBef>
              <a:spcAft>
                <a:spcPts val="0"/>
              </a:spcAft>
              <a:buSzPts val="1800"/>
              <a:buChar char="❏"/>
            </a:pPr>
            <a:r>
              <a:rPr lang="en-US" sz="1800" dirty="0"/>
              <a:t>Identify priority areas for conservation and intervention.</a:t>
            </a:r>
            <a:endParaRPr sz="1800" dirty="0"/>
          </a:p>
          <a:p>
            <a:pPr marL="457200" lvl="0" indent="0" algn="l" rtl="0">
              <a:lnSpc>
                <a:spcPct val="70000"/>
              </a:lnSpc>
              <a:spcBef>
                <a:spcPts val="1000"/>
              </a:spcBef>
              <a:spcAft>
                <a:spcPts val="0"/>
              </a:spcAft>
              <a:buNone/>
            </a:pPr>
            <a:endParaRPr sz="1800" dirty="0"/>
          </a:p>
          <a:p>
            <a:pPr marL="457200" lvl="0" indent="-342900" algn="l" rtl="0">
              <a:lnSpc>
                <a:spcPct val="70000"/>
              </a:lnSpc>
              <a:spcBef>
                <a:spcPts val="1000"/>
              </a:spcBef>
              <a:spcAft>
                <a:spcPts val="0"/>
              </a:spcAft>
              <a:buSzPts val="1800"/>
              <a:buChar char="❏"/>
            </a:pPr>
            <a:r>
              <a:rPr lang="en-US" sz="1800" dirty="0"/>
              <a:t>Contribute to understanding drivers and dynamics of deforestation.</a:t>
            </a:r>
            <a:endParaRPr sz="1800" dirty="0"/>
          </a:p>
          <a:p>
            <a:pPr marL="457200" lvl="0" indent="0" algn="l" rtl="0">
              <a:lnSpc>
                <a:spcPct val="70000"/>
              </a:lnSpc>
              <a:spcBef>
                <a:spcPts val="1000"/>
              </a:spcBef>
              <a:spcAft>
                <a:spcPts val="0"/>
              </a:spcAft>
              <a:buNone/>
            </a:pPr>
            <a:endParaRPr sz="1800" dirty="0"/>
          </a:p>
          <a:p>
            <a:pPr lvl="0" algn="l" rtl="0">
              <a:lnSpc>
                <a:spcPct val="70000"/>
              </a:lnSpc>
              <a:spcBef>
                <a:spcPts val="1000"/>
              </a:spcBef>
              <a:spcAft>
                <a:spcPts val="0"/>
              </a:spcAft>
              <a:buSzPts val="1800"/>
              <a:buFont typeface="Wingdings" panose="05000000000000000000" pitchFamily="2" charset="2"/>
              <a:buChar char="q"/>
            </a:pPr>
            <a:r>
              <a:rPr lang="en-US" sz="1800" dirty="0"/>
              <a:t>Serve as valuable resources for policymakers, researchers, and communities.</a:t>
            </a:r>
          </a:p>
          <a:p>
            <a:pPr lvl="0" algn="l" rtl="0">
              <a:lnSpc>
                <a:spcPct val="70000"/>
              </a:lnSpc>
              <a:spcBef>
                <a:spcPts val="1000"/>
              </a:spcBef>
              <a:spcAft>
                <a:spcPts val="0"/>
              </a:spcAft>
              <a:buSzPts val="1800"/>
              <a:buFont typeface="Wingdings" panose="05000000000000000000" pitchFamily="2" charset="2"/>
              <a:buChar char="q"/>
            </a:pPr>
            <a:endParaRPr lang="en-US" sz="1800" dirty="0"/>
          </a:p>
          <a:p>
            <a:pPr lvl="0" algn="l" rtl="0">
              <a:lnSpc>
                <a:spcPct val="70000"/>
              </a:lnSpc>
              <a:spcBef>
                <a:spcPts val="1000"/>
              </a:spcBef>
              <a:spcAft>
                <a:spcPts val="0"/>
              </a:spcAft>
              <a:buSzPts val="1800"/>
              <a:buFont typeface="Wingdings" panose="05000000000000000000" pitchFamily="2" charset="2"/>
              <a:buChar char="q"/>
            </a:pPr>
            <a:r>
              <a:rPr lang="en-US" sz="1800" dirty="0"/>
              <a:t>The results highlight the difference in deforestation patterns between 2015 and 2020.</a:t>
            </a:r>
          </a:p>
          <a:p>
            <a:pPr lvl="0" algn="l" rtl="0">
              <a:lnSpc>
                <a:spcPct val="70000"/>
              </a:lnSpc>
              <a:spcBef>
                <a:spcPts val="1000"/>
              </a:spcBef>
              <a:spcAft>
                <a:spcPts val="0"/>
              </a:spcAft>
              <a:buSzPts val="1800"/>
              <a:buFont typeface="Wingdings" panose="05000000000000000000" pitchFamily="2" charset="2"/>
              <a:buChar char="q"/>
            </a:pPr>
            <a:endParaRPr lang="en-US" sz="1800" dirty="0"/>
          </a:p>
          <a:p>
            <a:pPr lvl="0" algn="l" rtl="0">
              <a:lnSpc>
                <a:spcPct val="70000"/>
              </a:lnSpc>
              <a:spcBef>
                <a:spcPts val="1000"/>
              </a:spcBef>
              <a:spcAft>
                <a:spcPts val="0"/>
              </a:spcAft>
              <a:buSzPts val="1800"/>
              <a:buFont typeface="Wingdings" panose="05000000000000000000" pitchFamily="2" charset="2"/>
              <a:buChar char="q"/>
            </a:pPr>
            <a:r>
              <a:rPr lang="en-US" sz="1800" dirty="0"/>
              <a:t>This comparison helps identify </a:t>
            </a:r>
            <a:r>
              <a:rPr lang="en-US" sz="1800" dirty="0" err="1"/>
              <a:t>trends,underlying</a:t>
            </a:r>
            <a:r>
              <a:rPr lang="en-US" sz="1800" dirty="0"/>
              <a:t> </a:t>
            </a:r>
            <a:r>
              <a:rPr lang="en-US" sz="1800" dirty="0" err="1"/>
              <a:t>causes,and</a:t>
            </a:r>
            <a:r>
              <a:rPr lang="en-US" sz="1800" dirty="0"/>
              <a:t> the overall impact of deforestation during the studied period.</a:t>
            </a:r>
          </a:p>
          <a:p>
            <a:pPr lvl="0" algn="l" rtl="0">
              <a:lnSpc>
                <a:spcPct val="70000"/>
              </a:lnSpc>
              <a:spcBef>
                <a:spcPts val="1000"/>
              </a:spcBef>
              <a:spcAft>
                <a:spcPts val="0"/>
              </a:spcAft>
              <a:buSzPts val="1800"/>
              <a:buFont typeface="Wingdings" panose="05000000000000000000" pitchFamily="2" charset="2"/>
              <a:buChar char="q"/>
            </a:pPr>
            <a:endParaRPr lang="en-US" sz="1800" dirty="0"/>
          </a:p>
          <a:p>
            <a:pPr lvl="0" algn="l" rtl="0">
              <a:lnSpc>
                <a:spcPct val="70000"/>
              </a:lnSpc>
              <a:spcBef>
                <a:spcPts val="1000"/>
              </a:spcBef>
              <a:spcAft>
                <a:spcPts val="0"/>
              </a:spcAft>
              <a:buSzPts val="1800"/>
              <a:buFont typeface="Wingdings" panose="05000000000000000000" pitchFamily="2" charset="2"/>
              <a:buChar char="q"/>
            </a:pPr>
            <a:endParaRPr lang="en-US" sz="1800" dirty="0"/>
          </a:p>
          <a:p>
            <a:pPr marL="114300" lvl="0" indent="0" algn="l" rtl="0">
              <a:lnSpc>
                <a:spcPct val="70000"/>
              </a:lnSpc>
              <a:spcBef>
                <a:spcPts val="1000"/>
              </a:spcBef>
              <a:spcAft>
                <a:spcPts val="0"/>
              </a:spcAft>
              <a:buSzPts val="1800"/>
              <a:buNone/>
            </a:pPr>
            <a:endParaRPr lang="en-IN" sz="1800" dirty="0"/>
          </a:p>
        </p:txBody>
      </p:sp>
      <p:sp>
        <p:nvSpPr>
          <p:cNvPr id="314" name="Google Shape;314;p26"/>
          <p:cNvSpPr txBox="1">
            <a:spLocks noGrp="1"/>
          </p:cNvSpPr>
          <p:nvPr>
            <p:ph type="title"/>
          </p:nvPr>
        </p:nvSpPr>
        <p:spPr>
          <a:xfrm>
            <a:off x="515938" y="246621"/>
            <a:ext cx="11150700" cy="920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    OUTCOMES </a:t>
            </a:r>
            <a:endParaRPr dirty="0"/>
          </a:p>
        </p:txBody>
      </p:sp>
      <p:sp>
        <p:nvSpPr>
          <p:cNvPr id="315" name="Google Shape;315;p26"/>
          <p:cNvSpPr/>
          <p:nvPr/>
        </p:nvSpPr>
        <p:spPr>
          <a:xfrm>
            <a:off x="416375" y="6245675"/>
            <a:ext cx="1273500" cy="51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6" name="Google Shape;316;p26"/>
          <p:cNvSpPr/>
          <p:nvPr/>
        </p:nvSpPr>
        <p:spPr>
          <a:xfrm>
            <a:off x="11291200" y="6343650"/>
            <a:ext cx="489900" cy="416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LITERATURE REVIEW</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4" name="Rectangle 3"/>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15937" y="1861851"/>
            <a:ext cx="10500929" cy="4801314"/>
          </a:xfrm>
          <a:prstGeom prst="rect">
            <a:avLst/>
          </a:prstGeom>
        </p:spPr>
        <p:txBody>
          <a:bodyPr wrap="square">
            <a:spAutoFit/>
          </a:bodyPr>
          <a:lstStyle/>
          <a:p>
            <a:pPr marL="742950" lvl="1" indent="-285750" algn="just">
              <a:lnSpc>
                <a:spcPct val="200000"/>
              </a:lnSpc>
              <a:buFont typeface="+mj-lt"/>
              <a:buAutoNum type="arabicPeriod"/>
            </a:pPr>
            <a:r>
              <a:rPr lang="en-US" sz="1800" b="1" dirty="0">
                <a:effectLst/>
                <a:latin typeface="Times New Roman" panose="02020603050405020304" pitchFamily="18" charset="0"/>
                <a:ea typeface="Times New Roman" panose="02020603050405020304" pitchFamily="18" charset="0"/>
              </a:rPr>
              <a:t>Dr. Rashmi Saini et el. Crop Classification On Single Data Sentinel-2 </a:t>
            </a:r>
            <a:r>
              <a:rPr lang="en-US" sz="1800" b="1" dirty="0" smtClean="0">
                <a:effectLst/>
                <a:latin typeface="Times New Roman" panose="02020603050405020304" pitchFamily="18" charset="0"/>
                <a:ea typeface="Times New Roman" panose="02020603050405020304" pitchFamily="18" charset="0"/>
              </a:rPr>
              <a:t>Imagery</a:t>
            </a:r>
          </a:p>
          <a:p>
            <a:pPr marL="457200" lvl="1" algn="just">
              <a:lnSpc>
                <a:spcPct val="200000"/>
              </a:lnSpc>
            </a:pPr>
            <a:r>
              <a:rPr lang="en-IN" sz="1200" dirty="0"/>
              <a:t>The study used Sentinel-2 satellite imagery and machine learning (Random Forest and SVM) to classify crops in </a:t>
            </a:r>
            <a:r>
              <a:rPr lang="en-IN" sz="1200" dirty="0" err="1"/>
              <a:t>Roorkee</a:t>
            </a:r>
            <a:r>
              <a:rPr lang="en-IN" sz="1200" dirty="0"/>
              <a:t>, </a:t>
            </a:r>
            <a:r>
              <a:rPr lang="en-IN" sz="1200" dirty="0" err="1"/>
              <a:t>Uttarakhand</a:t>
            </a:r>
            <a:r>
              <a:rPr lang="en-IN" sz="1200" dirty="0"/>
              <a:t>. Random Forest achieved higher accuracy (84.22%) than SVM (81.85%). High-Density Forest was classified best, while Fodder had lower accuracy due to spectral overlap. Sentinel-2 proved effective for vegetation mapping</a:t>
            </a:r>
            <a:r>
              <a:rPr lang="en-IN" sz="1200" dirty="0" smtClean="0"/>
              <a:t>.</a:t>
            </a:r>
          </a:p>
          <a:p>
            <a:pPr marL="457200" lvl="1" algn="just">
              <a:lnSpc>
                <a:spcPct val="200000"/>
              </a:lnSpc>
            </a:pPr>
            <a:endParaRPr lang="en-US" sz="1200" b="1" dirty="0">
              <a:effectLst/>
              <a:latin typeface="Times New Roman" panose="02020603050405020304" pitchFamily="18" charset="0"/>
              <a:ea typeface="Times New Roman" panose="02020603050405020304" pitchFamily="18" charset="0"/>
            </a:endParaRPr>
          </a:p>
          <a:p>
            <a:pPr marL="457200" lvl="1" algn="just">
              <a:lnSpc>
                <a:spcPct val="200000"/>
              </a:lnSpc>
            </a:pPr>
            <a:r>
              <a:rPr lang="en-US" sz="1800" b="1" dirty="0" smtClean="0">
                <a:effectLst/>
                <a:latin typeface="Times New Roman" panose="02020603050405020304" pitchFamily="18" charset="0"/>
                <a:ea typeface="Times New Roman" panose="02020603050405020304" pitchFamily="18" charset="0"/>
              </a:rPr>
              <a:t>2. Dr</a:t>
            </a:r>
            <a:r>
              <a:rPr lang="en-US" sz="1800" b="1" dirty="0">
                <a:effectLst/>
                <a:latin typeface="Times New Roman" panose="02020603050405020304" pitchFamily="18" charset="0"/>
                <a:ea typeface="Times New Roman" panose="02020603050405020304" pitchFamily="18" charset="0"/>
              </a:rPr>
              <a:t>. Rashmi Saini et el. Exploring capabilities of sentinel-2 for vegetation mapping </a:t>
            </a:r>
            <a:r>
              <a:rPr lang="en-US" sz="1800" b="1" dirty="0" smtClean="0">
                <a:effectLst/>
                <a:latin typeface="Times New Roman" panose="02020603050405020304" pitchFamily="18" charset="0"/>
                <a:ea typeface="Times New Roman" panose="02020603050405020304" pitchFamily="18" charset="0"/>
              </a:rPr>
              <a:t>using RF</a:t>
            </a:r>
            <a:endParaRPr lang="en-US" sz="1800" b="1" dirty="0">
              <a:latin typeface="Times New Roman" panose="02020603050405020304" pitchFamily="18" charset="0"/>
              <a:ea typeface="Times New Roman" panose="02020603050405020304" pitchFamily="18" charset="0"/>
            </a:endParaRPr>
          </a:p>
          <a:p>
            <a:pPr marL="457200" lvl="1" algn="just">
              <a:lnSpc>
                <a:spcPct val="200000"/>
              </a:lnSpc>
            </a:pPr>
            <a:r>
              <a:rPr lang="en-US" sz="1200" dirty="0" smtClean="0"/>
              <a:t>This </a:t>
            </a:r>
            <a:r>
              <a:rPr lang="en-US" sz="1200" dirty="0"/>
              <a:t>study aims to classify crop using single date Sentinel-2 imagery in the </a:t>
            </a:r>
            <a:r>
              <a:rPr lang="en-US" sz="1200" dirty="0" err="1"/>
              <a:t>Roorkee</a:t>
            </a:r>
            <a:r>
              <a:rPr lang="en-US" sz="1200" dirty="0"/>
              <a:t>, district </a:t>
            </a:r>
            <a:r>
              <a:rPr lang="en-US" sz="1200" dirty="0" err="1"/>
              <a:t>Haridwar</a:t>
            </a:r>
            <a:r>
              <a:rPr lang="en-US" sz="1200" dirty="0"/>
              <a:t>, </a:t>
            </a:r>
            <a:r>
              <a:rPr lang="en-US" sz="1200" dirty="0" err="1"/>
              <a:t>Uttarakhand</a:t>
            </a:r>
            <a:r>
              <a:rPr lang="en-US" sz="1200" dirty="0"/>
              <a:t>, India. Classification is performed by using two most popular and efficient machine learning algorithms: Random Forest (RF) and Support Vector Machine (SVM</a:t>
            </a:r>
            <a:r>
              <a:rPr lang="en-US" sz="1200" dirty="0" smtClean="0"/>
              <a:t>).</a:t>
            </a:r>
          </a:p>
          <a:p>
            <a:pPr marL="457200" lvl="1" algn="just">
              <a:lnSpc>
                <a:spcPct val="200000"/>
              </a:lnSpc>
            </a:pPr>
            <a:endParaRPr lang="en-US" sz="1200" dirty="0">
              <a:effectLst/>
              <a:latin typeface="Times New Roman" panose="02020603050405020304" pitchFamily="18" charset="0"/>
              <a:ea typeface="Times New Roman" panose="02020603050405020304" pitchFamily="18" charset="0"/>
            </a:endParaRPr>
          </a:p>
          <a:p>
            <a:pPr marL="457200" lvl="1" algn="just">
              <a:lnSpc>
                <a:spcPct val="200000"/>
              </a:lnSpc>
            </a:pPr>
            <a:endParaRPr lang="en-US" sz="1200" dirty="0" smtClean="0">
              <a:latin typeface="Times New Roman" panose="02020603050405020304" pitchFamily="18" charset="0"/>
              <a:ea typeface="Times New Roman" panose="02020603050405020304" pitchFamily="18" charset="0"/>
            </a:endParaRPr>
          </a:p>
          <a:p>
            <a:pPr marL="457200" lvl="1" algn="just">
              <a:lnSpc>
                <a:spcPct val="200000"/>
              </a:lnSpc>
            </a:pPr>
            <a:endParaRPr lang="en-IN" sz="1200" dirty="0">
              <a:effectLst/>
              <a:latin typeface="Times New Roman" panose="02020603050405020304" pitchFamily="18" charset="0"/>
              <a:ea typeface="Times New Roman" panose="02020603050405020304" pitchFamily="18" charset="0"/>
            </a:endParaRPr>
          </a:p>
          <a:p>
            <a:pPr marL="457200" lvl="1" algn="just"/>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71703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4" name="Rectangle 3"/>
          <p:cNvSpPr/>
          <p:nvPr/>
        </p:nvSpPr>
        <p:spPr>
          <a:xfrm>
            <a:off x="368708" y="1399144"/>
            <a:ext cx="11142218" cy="1773562"/>
          </a:xfrm>
          <a:prstGeom prst="rect">
            <a:avLst/>
          </a:prstGeom>
        </p:spPr>
        <p:txBody>
          <a:bodyPr wrap="square">
            <a:spAutoFit/>
          </a:bodyPr>
          <a:lstStyle/>
          <a:p>
            <a:pPr marL="457200" lvl="1" algn="just">
              <a:lnSpc>
                <a:spcPct val="115000"/>
              </a:lnSpc>
            </a:pPr>
            <a:r>
              <a:rPr lang="en-US" sz="1800" b="1" dirty="0" smtClean="0">
                <a:latin typeface="Times New Roman" panose="02020603050405020304" pitchFamily="18" charset="0"/>
                <a:ea typeface="Times New Roman" panose="02020603050405020304" pitchFamily="18" charset="0"/>
              </a:rPr>
              <a:t>3. </a:t>
            </a:r>
            <a:r>
              <a:rPr lang="en-US" sz="1800" b="1" dirty="0" err="1" smtClean="0">
                <a:latin typeface="Times New Roman" panose="02020603050405020304" pitchFamily="18" charset="0"/>
                <a:ea typeface="Times New Roman" panose="02020603050405020304" pitchFamily="18" charset="0"/>
              </a:rPr>
              <a:t>Battude</a:t>
            </a:r>
            <a:r>
              <a:rPr lang="en-US" sz="1800" b="1" dirty="0" smtClean="0">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M et el. “Estimating maize biomass and yield over large areas using high spatial and temporal resolution Sentinel-2A like remote sensing data. Remote Sens Environ</a:t>
            </a:r>
            <a:r>
              <a:rPr lang="en-US" sz="1800" b="1" dirty="0" smtClean="0">
                <a:latin typeface="Times New Roman" panose="02020603050405020304" pitchFamily="18" charset="0"/>
                <a:ea typeface="Times New Roman" panose="02020603050405020304" pitchFamily="18" charset="0"/>
              </a:rPr>
              <a:t>.”</a:t>
            </a:r>
          </a:p>
          <a:p>
            <a:pPr marL="457200" lvl="1" algn="just">
              <a:lnSpc>
                <a:spcPct val="115000"/>
              </a:lnSpc>
            </a:pPr>
            <a:endParaRPr lang="en-US" sz="1100" b="1" dirty="0" smtClean="0">
              <a:effectLst/>
              <a:latin typeface="Times New Roman" panose="02020603050405020304" pitchFamily="18" charset="0"/>
              <a:ea typeface="Times New Roman" panose="02020603050405020304" pitchFamily="18" charset="0"/>
            </a:endParaRPr>
          </a:p>
          <a:p>
            <a:pPr marL="457200" lvl="1" algn="just">
              <a:lnSpc>
                <a:spcPct val="115000"/>
              </a:lnSpc>
            </a:pPr>
            <a:r>
              <a:rPr lang="en-US" sz="1200" dirty="0"/>
              <a:t>High-resolution remote sensing data, like that from Sentinel-2A, provides valuable insights into agricultural productivity. </a:t>
            </a:r>
            <a:r>
              <a:rPr lang="en-US" sz="1200" dirty="0" err="1"/>
              <a:t>Battude</a:t>
            </a:r>
            <a:r>
              <a:rPr lang="en-US" sz="1200" dirty="0"/>
              <a:t> et al. (2016) demonstrated the potential of Sentinel-2A-like data to estimate maize biomass and yield over large areas, emphasizing its high spatial and temporal resolution. Their work highlights the importance of advanced remote sensing technologies in agricultural monitoring, enabling accurate predictions critical for resource management and planning.</a:t>
            </a:r>
            <a:endParaRPr lang="en-US" sz="1200" b="1" dirty="0">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2BA7856D-0853-E25B-175E-B13DC28119A1}"/>
              </a:ext>
            </a:extLst>
          </p:cNvPr>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802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786C5-8B1F-7F0B-F12F-355DE358D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26724-E38F-2301-821E-816C12E06847}"/>
              </a:ext>
            </a:extLst>
          </p:cNvPr>
          <p:cNvSpPr>
            <a:spLocks noGrp="1"/>
          </p:cNvSpPr>
          <p:nvPr>
            <p:ph type="title"/>
          </p:nvPr>
        </p:nvSpPr>
        <p:spPr/>
        <p:txBody>
          <a:bodyPr/>
          <a:lstStyle/>
          <a:p>
            <a:r>
              <a:rPr lang="en-IN" dirty="0"/>
              <a:t>PROBLEM STATEMENT</a:t>
            </a:r>
          </a:p>
        </p:txBody>
      </p:sp>
      <p:sp>
        <p:nvSpPr>
          <p:cNvPr id="3" name="Slide Number Placeholder 2">
            <a:extLst>
              <a:ext uri="{FF2B5EF4-FFF2-40B4-BE49-F238E27FC236}">
                <a16:creationId xmlns:a16="http://schemas.microsoft.com/office/drawing/2014/main" id="{D6C6D5AC-EDAF-40B9-B4B8-EB55B9C9D8D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4" name="Rectangle 3">
            <a:extLst>
              <a:ext uri="{FF2B5EF4-FFF2-40B4-BE49-F238E27FC236}">
                <a16:creationId xmlns:a16="http://schemas.microsoft.com/office/drawing/2014/main" id="{2BA7856D-0853-E25B-175E-B13DC28119A1}"/>
              </a:ext>
            </a:extLst>
          </p:cNvPr>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EEA43D4-4B0D-A99F-B652-DECEA3D520F1}"/>
              </a:ext>
            </a:extLst>
          </p:cNvPr>
          <p:cNvSpPr/>
          <p:nvPr/>
        </p:nvSpPr>
        <p:spPr>
          <a:xfrm>
            <a:off x="515937" y="1861851"/>
            <a:ext cx="10500929" cy="2369880"/>
          </a:xfrm>
          <a:prstGeom prst="rect">
            <a:avLst/>
          </a:prstGeom>
        </p:spPr>
        <p:txBody>
          <a:bodyPr wrap="square">
            <a:spAutoFit/>
          </a:bodyPr>
          <a:lstStyle/>
          <a:p>
            <a:pPr marL="742950" lvl="1" indent="-285750" algn="just">
              <a:spcBef>
                <a:spcPts val="1200"/>
              </a:spcBef>
              <a:spcAft>
                <a:spcPts val="1200"/>
              </a:spcAft>
              <a:buFont typeface="Wingdings" panose="05000000000000000000" pitchFamily="2" charset="2"/>
              <a:buChar char="q"/>
            </a:pPr>
            <a:r>
              <a:rPr lang="en-IN" sz="1800" dirty="0">
                <a:latin typeface="Times New Roman" panose="02020603050405020304" pitchFamily="18" charset="0"/>
                <a:ea typeface="Times New Roman" panose="02020603050405020304" pitchFamily="18" charset="0"/>
              </a:rPr>
              <a:t>This project, </a:t>
            </a:r>
            <a:r>
              <a:rPr lang="en-IN" sz="1800" b="1" dirty="0">
                <a:latin typeface="Times New Roman" panose="02020603050405020304" pitchFamily="18" charset="0"/>
                <a:ea typeface="Times New Roman" panose="02020603050405020304" pitchFamily="18" charset="0"/>
              </a:rPr>
              <a:t>"Assessing Deforestation Using Satellite Imagery in Dehradun district"</a:t>
            </a:r>
            <a:r>
              <a:rPr lang="en-IN" sz="1800" dirty="0">
                <a:latin typeface="Times New Roman" panose="02020603050405020304" pitchFamily="18" charset="0"/>
                <a:ea typeface="Times New Roman" panose="02020603050405020304" pitchFamily="18" charset="0"/>
              </a:rPr>
              <a:t> aims to leverage Sentinel-2 satellite images to </a:t>
            </a:r>
            <a:r>
              <a:rPr lang="en-IN" sz="1800" dirty="0" err="1">
                <a:latin typeface="Times New Roman" panose="02020603050405020304" pitchFamily="18" charset="0"/>
                <a:ea typeface="Times New Roman" panose="02020603050405020304" pitchFamily="18" charset="0"/>
              </a:rPr>
              <a:t>analyze</a:t>
            </a:r>
            <a:r>
              <a:rPr lang="en-IN" sz="1800" dirty="0">
                <a:latin typeface="Times New Roman" panose="02020603050405020304" pitchFamily="18" charset="0"/>
                <a:ea typeface="Times New Roman" panose="02020603050405020304" pitchFamily="18" charset="0"/>
              </a:rPr>
              <a:t> deforestation trends between the years 2015 and 2020. </a:t>
            </a:r>
          </a:p>
          <a:p>
            <a:pPr marL="742950" lvl="1" indent="-285750" algn="just">
              <a:spcBef>
                <a:spcPts val="1200"/>
              </a:spcBef>
              <a:spcAft>
                <a:spcPts val="1200"/>
              </a:spcAft>
              <a:buFont typeface="Wingdings" panose="05000000000000000000" pitchFamily="2" charset="2"/>
              <a:buChar char="q"/>
            </a:pPr>
            <a:r>
              <a:rPr lang="en-IN" sz="1800" dirty="0">
                <a:latin typeface="Times New Roman" panose="02020603050405020304" pitchFamily="18" charset="0"/>
                <a:ea typeface="Times New Roman" panose="02020603050405020304" pitchFamily="18" charset="0"/>
              </a:rPr>
              <a:t>By comparing forest cover across these years, the study seeks to quantify the extent of deforestation, identify affected regions, and provide a basis for understanding the drivers and impacts of forest loss. </a:t>
            </a:r>
          </a:p>
          <a:p>
            <a:pPr marL="742950" lvl="1" indent="-285750" algn="just">
              <a:spcBef>
                <a:spcPts val="1200"/>
              </a:spcBef>
              <a:spcAft>
                <a:spcPts val="1200"/>
              </a:spcAft>
              <a:buFont typeface="Wingdings" panose="05000000000000000000" pitchFamily="2" charset="2"/>
              <a:buChar char="q"/>
            </a:pPr>
            <a:r>
              <a:rPr lang="en-IN" sz="1800" dirty="0">
                <a:latin typeface="Times New Roman" panose="02020603050405020304" pitchFamily="18" charset="0"/>
                <a:ea typeface="Times New Roman" panose="02020603050405020304" pitchFamily="18" charset="0"/>
              </a:rPr>
              <a:t>The project's outcomes will contribute to better monitoring and management of forest resources, aiding in conservation and sustainable development efforts.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25160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515950" y="499600"/>
            <a:ext cx="4937100" cy="983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3200"/>
              <a:buFont typeface="Corbel"/>
              <a:buNone/>
            </a:pPr>
            <a:r>
              <a:rPr lang="en-US" dirty="0"/>
              <a:t>MOTIVATION</a:t>
            </a:r>
            <a:br>
              <a:rPr lang="en-US" dirty="0"/>
            </a:br>
            <a:endParaRPr dirty="0"/>
          </a:p>
        </p:txBody>
      </p:sp>
      <p:sp>
        <p:nvSpPr>
          <p:cNvPr id="268" name="Google Shape;268;p22"/>
          <p:cNvSpPr txBox="1">
            <a:spLocks noGrp="1"/>
          </p:cNvSpPr>
          <p:nvPr>
            <p:ph type="body" idx="1"/>
          </p:nvPr>
        </p:nvSpPr>
        <p:spPr>
          <a:xfrm>
            <a:off x="515950" y="1164325"/>
            <a:ext cx="11150700" cy="4701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Clr>
                <a:schemeClr val="dk1"/>
              </a:buClr>
              <a:buSzPts val="1800"/>
              <a:buNone/>
            </a:pPr>
            <a:endParaRPr sz="2000" dirty="0"/>
          </a:p>
          <a:p>
            <a:pPr marL="457200" lvl="0" indent="-342900" algn="l" rtl="0">
              <a:lnSpc>
                <a:spcPct val="90000"/>
              </a:lnSpc>
              <a:spcBef>
                <a:spcPts val="1000"/>
              </a:spcBef>
              <a:spcAft>
                <a:spcPts val="0"/>
              </a:spcAft>
              <a:buSzPts val="1800"/>
              <a:buChar char="❏"/>
            </a:pPr>
            <a:r>
              <a:rPr lang="en-US" sz="1800" dirty="0"/>
              <a:t>Deforestation poses a significant threat to ecosystems, biodiversity, and climate stability.</a:t>
            </a:r>
            <a:endParaRPr sz="1800" dirty="0"/>
          </a:p>
          <a:p>
            <a:pPr marL="457200" lvl="0" indent="0" algn="l" rtl="0">
              <a:lnSpc>
                <a:spcPct val="90000"/>
              </a:lnSpc>
              <a:spcBef>
                <a:spcPts val="1000"/>
              </a:spcBef>
              <a:spcAft>
                <a:spcPts val="0"/>
              </a:spcAft>
              <a:buNone/>
            </a:pPr>
            <a:endParaRPr sz="1800" dirty="0"/>
          </a:p>
          <a:p>
            <a:pPr marL="457200" lvl="0" indent="-342900" algn="l" rtl="0">
              <a:lnSpc>
                <a:spcPct val="90000"/>
              </a:lnSpc>
              <a:spcBef>
                <a:spcPts val="1000"/>
              </a:spcBef>
              <a:spcAft>
                <a:spcPts val="0"/>
              </a:spcAft>
              <a:buSzPts val="1800"/>
              <a:buChar char="❏"/>
            </a:pPr>
            <a:r>
              <a:rPr lang="en-US" sz="1800" dirty="0"/>
              <a:t>Traditional monitoring methods have limitations in coverage, frequency, and accuracy.</a:t>
            </a:r>
            <a:endParaRPr sz="1800" dirty="0"/>
          </a:p>
          <a:p>
            <a:pPr marL="457200" lvl="0" indent="0" algn="l" rtl="0">
              <a:lnSpc>
                <a:spcPct val="90000"/>
              </a:lnSpc>
              <a:spcBef>
                <a:spcPts val="1000"/>
              </a:spcBef>
              <a:spcAft>
                <a:spcPts val="0"/>
              </a:spcAft>
              <a:buNone/>
            </a:pPr>
            <a:endParaRPr sz="1800" dirty="0"/>
          </a:p>
          <a:p>
            <a:pPr marL="457200" lvl="0" indent="-342900" algn="l" rtl="0">
              <a:lnSpc>
                <a:spcPct val="90000"/>
              </a:lnSpc>
              <a:spcBef>
                <a:spcPts val="1000"/>
              </a:spcBef>
              <a:spcAft>
                <a:spcPts val="0"/>
              </a:spcAft>
              <a:buSzPts val="1800"/>
              <a:buChar char="❏"/>
            </a:pPr>
            <a:r>
              <a:rPr lang="en-US" sz="1800" dirty="0"/>
              <a:t>Integration of satellite imagery and deep learning offers a promising solution.</a:t>
            </a:r>
            <a:endParaRPr sz="1800" dirty="0"/>
          </a:p>
          <a:p>
            <a:pPr marL="457200" lvl="0" indent="0" algn="l" rtl="0">
              <a:lnSpc>
                <a:spcPct val="90000"/>
              </a:lnSpc>
              <a:spcBef>
                <a:spcPts val="1000"/>
              </a:spcBef>
              <a:spcAft>
                <a:spcPts val="0"/>
              </a:spcAft>
              <a:buNone/>
            </a:pPr>
            <a:endParaRPr sz="1800" dirty="0"/>
          </a:p>
          <a:p>
            <a:pPr marL="457200" lvl="0" indent="-342900" algn="l" rtl="0">
              <a:lnSpc>
                <a:spcPct val="90000"/>
              </a:lnSpc>
              <a:spcBef>
                <a:spcPts val="1000"/>
              </a:spcBef>
              <a:spcAft>
                <a:spcPts val="0"/>
              </a:spcAft>
              <a:buSzPts val="1800"/>
              <a:buChar char="❏"/>
            </a:pPr>
            <a:r>
              <a:rPr lang="en-US" sz="1800" dirty="0"/>
              <a:t>Satellite images provide real-time, high-resolution data for detecting changes in land cover.</a:t>
            </a:r>
            <a:endParaRPr sz="1800" dirty="0"/>
          </a:p>
          <a:p>
            <a:pPr marL="0" lvl="0" indent="0" algn="l" rtl="0">
              <a:lnSpc>
                <a:spcPct val="90000"/>
              </a:lnSpc>
              <a:spcBef>
                <a:spcPts val="1000"/>
              </a:spcBef>
              <a:spcAft>
                <a:spcPts val="0"/>
              </a:spcAft>
              <a:buNone/>
            </a:pPr>
            <a:endParaRPr sz="1800" dirty="0"/>
          </a:p>
          <a:p>
            <a:pPr marL="457200" lvl="0" indent="-342900" algn="l" rtl="0">
              <a:lnSpc>
                <a:spcPct val="90000"/>
              </a:lnSpc>
              <a:spcBef>
                <a:spcPts val="1000"/>
              </a:spcBef>
              <a:spcAft>
                <a:spcPts val="0"/>
              </a:spcAft>
              <a:buSzPts val="1800"/>
              <a:buChar char="❏"/>
            </a:pPr>
            <a:r>
              <a:rPr lang="en-US" sz="1800" dirty="0"/>
              <a:t>Deep learning algorithms automate the analysis of large datasets, enhancing precision in deforestation mapping</a:t>
            </a:r>
            <a:endParaRPr sz="1800" dirty="0"/>
          </a:p>
          <a:p>
            <a:pPr marL="0" lvl="0" indent="0" algn="l" rtl="0">
              <a:lnSpc>
                <a:spcPct val="90000"/>
              </a:lnSpc>
              <a:spcBef>
                <a:spcPts val="1000"/>
              </a:spcBef>
              <a:spcAft>
                <a:spcPts val="0"/>
              </a:spcAft>
              <a:buNone/>
            </a:pPr>
            <a:endParaRPr sz="2000" dirty="0"/>
          </a:p>
        </p:txBody>
      </p:sp>
      <p:sp>
        <p:nvSpPr>
          <p:cNvPr id="269" name="Google Shape;269;p22"/>
          <p:cNvSpPr/>
          <p:nvPr/>
        </p:nvSpPr>
        <p:spPr>
          <a:xfrm>
            <a:off x="361714" y="6208875"/>
            <a:ext cx="1175700" cy="575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0" name="Google Shape;270;p22"/>
          <p:cNvSpPr/>
          <p:nvPr/>
        </p:nvSpPr>
        <p:spPr>
          <a:xfrm>
            <a:off x="11278950" y="6294675"/>
            <a:ext cx="502200" cy="4899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EC4C9C-FC94-0758-5663-D099A85AB90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4" name="Title 3">
            <a:extLst>
              <a:ext uri="{FF2B5EF4-FFF2-40B4-BE49-F238E27FC236}">
                <a16:creationId xmlns:a16="http://schemas.microsoft.com/office/drawing/2014/main" id="{F3C0B47B-ECD0-C890-EB8C-B0223454F26A}"/>
              </a:ext>
            </a:extLst>
          </p:cNvPr>
          <p:cNvSpPr>
            <a:spLocks noGrp="1"/>
          </p:cNvSpPr>
          <p:nvPr>
            <p:ph type="title"/>
          </p:nvPr>
        </p:nvSpPr>
        <p:spPr/>
        <p:txBody>
          <a:bodyPr/>
          <a:lstStyle/>
          <a:p>
            <a:r>
              <a:rPr lang="en-IN" dirty="0"/>
              <a:t>OBJECTIVES</a:t>
            </a:r>
          </a:p>
        </p:txBody>
      </p:sp>
      <p:sp>
        <p:nvSpPr>
          <p:cNvPr id="5" name="Rectangle 1">
            <a:extLst>
              <a:ext uri="{FF2B5EF4-FFF2-40B4-BE49-F238E27FC236}">
                <a16:creationId xmlns:a16="http://schemas.microsoft.com/office/drawing/2014/main" id="{EBA9A15A-BFE3-4DA6-98DF-3AD1C990F349}"/>
              </a:ext>
            </a:extLst>
          </p:cNvPr>
          <p:cNvSpPr>
            <a:spLocks noGrp="1" noChangeArrowheads="1"/>
          </p:cNvSpPr>
          <p:nvPr>
            <p:ph type="body" idx="1"/>
          </p:nvPr>
        </p:nvSpPr>
        <p:spPr bwMode="auto">
          <a:xfrm>
            <a:off x="515938" y="2293136"/>
            <a:ext cx="1028037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 Deforestation Mapping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Analyze deforestation patterns in Dehradun for 2015 and 2020 using satellite imagery.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 detailed maps to visualize forest cover changes.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Comparative Analysis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Compare deforestation trends between 2015 and 2020 to identify changes and underlying causes.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Highlight the extent and impact of deforestation over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230687" y="6246458"/>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2294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2DD5C2-762A-D478-4238-BD4E19B88C5E}"/>
              </a:ext>
            </a:extLst>
          </p:cNvPr>
          <p:cNvPicPr>
            <a:picLocks noChangeAspect="1"/>
          </p:cNvPicPr>
          <p:nvPr/>
        </p:nvPicPr>
        <p:blipFill>
          <a:blip r:embed="rId2"/>
          <a:stretch>
            <a:fillRect/>
          </a:stretch>
        </p:blipFill>
        <p:spPr>
          <a:xfrm>
            <a:off x="1117392" y="1352317"/>
            <a:ext cx="10126488" cy="4620270"/>
          </a:xfrm>
          <a:prstGeom prst="rect">
            <a:avLst/>
          </a:prstGeom>
        </p:spPr>
      </p:pic>
      <p:sp>
        <p:nvSpPr>
          <p:cNvPr id="276" name="Google Shape;276;p23"/>
          <p:cNvSpPr txBox="1">
            <a:spLocks noGrp="1"/>
          </p:cNvSpPr>
          <p:nvPr>
            <p:ph type="title"/>
          </p:nvPr>
        </p:nvSpPr>
        <p:spPr>
          <a:xfrm>
            <a:off x="525782" y="322562"/>
            <a:ext cx="4937100" cy="921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3200"/>
              <a:buFont typeface="Corbel"/>
              <a:buNone/>
            </a:pPr>
            <a:r>
              <a:rPr lang="en-US" dirty="0"/>
              <a:t>METHODOLOGY</a:t>
            </a:r>
            <a:endParaRPr dirty="0"/>
          </a:p>
        </p:txBody>
      </p:sp>
    </p:spTree>
    <p:extLst>
      <p:ext uri="{BB962C8B-B14F-4D97-AF65-F5344CB8AC3E}">
        <p14:creationId xmlns:p14="http://schemas.microsoft.com/office/powerpoint/2010/main" val="1580561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3FE3E3-6C2A-D20E-9DD8-479F4F74E5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3" name="Text Placeholder 2">
            <a:extLst>
              <a:ext uri="{FF2B5EF4-FFF2-40B4-BE49-F238E27FC236}">
                <a16:creationId xmlns:a16="http://schemas.microsoft.com/office/drawing/2014/main" id="{E69D867C-D8D7-E18D-A0E7-4848696103D3}"/>
              </a:ext>
            </a:extLst>
          </p:cNvPr>
          <p:cNvSpPr>
            <a:spLocks noGrp="1"/>
          </p:cNvSpPr>
          <p:nvPr>
            <p:ph type="body" idx="1"/>
          </p:nvPr>
        </p:nvSpPr>
        <p:spPr/>
        <p:txBody>
          <a:bodyPr>
            <a:normAutofit lnSpcReduction="10000"/>
          </a:bodyPr>
          <a:lstStyle/>
          <a:p>
            <a:pPr marL="628650" indent="-514350">
              <a:buAutoNum type="arabicPeriod"/>
            </a:pPr>
            <a:r>
              <a:rPr lang="en-IN" sz="2400" b="1" dirty="0"/>
              <a:t>Analysis of 2015 Data</a:t>
            </a:r>
          </a:p>
          <a:p>
            <a:pPr>
              <a:buFont typeface="Wingdings" panose="05000000000000000000" pitchFamily="2" charset="2"/>
              <a:buChar char="§"/>
            </a:pPr>
            <a:r>
              <a:rPr lang="en-IN" sz="2000" dirty="0"/>
              <a:t>Detailed deforestation analysis was conducted on 2015 data in the pervious semester.</a:t>
            </a:r>
          </a:p>
          <a:p>
            <a:pPr>
              <a:buFont typeface="Wingdings" panose="05000000000000000000" pitchFamily="2" charset="2"/>
              <a:buChar char="§"/>
            </a:pPr>
            <a:r>
              <a:rPr lang="en-IN" sz="2000" dirty="0"/>
              <a:t>Outcomes provided insights into key deforestation trends.</a:t>
            </a:r>
          </a:p>
          <a:p>
            <a:pPr marL="628650" indent="-514350">
              <a:buAutoNum type="arabicPeriod" startAt="2"/>
            </a:pPr>
            <a:r>
              <a:rPr lang="en-IN" sz="2400" b="1" dirty="0"/>
              <a:t>Analysis of 2020 Data</a:t>
            </a:r>
          </a:p>
          <a:p>
            <a:pPr>
              <a:buFont typeface="Wingdings" panose="05000000000000000000" pitchFamily="2" charset="2"/>
              <a:buChar char="§"/>
            </a:pPr>
            <a:r>
              <a:rPr lang="en-IN" sz="2000" dirty="0"/>
              <a:t>Currently applying the same methodology to 2020 data</a:t>
            </a:r>
            <a:r>
              <a:rPr lang="en-IN" sz="2400" dirty="0"/>
              <a:t>.</a:t>
            </a:r>
            <a:r>
              <a:rPr lang="en-IN" dirty="0"/>
              <a:t> </a:t>
            </a:r>
          </a:p>
          <a:p>
            <a:pPr>
              <a:buFont typeface="Wingdings" panose="05000000000000000000" pitchFamily="2" charset="2"/>
              <a:buChar char="§"/>
            </a:pPr>
            <a:r>
              <a:rPr lang="en-IN" sz="2000" dirty="0"/>
              <a:t>Ensures consistency in the approach for the accurate comparison.</a:t>
            </a:r>
            <a:r>
              <a:rPr lang="en-IN" dirty="0"/>
              <a:t> </a:t>
            </a:r>
          </a:p>
          <a:p>
            <a:pPr marL="114300" indent="0">
              <a:buNone/>
            </a:pPr>
            <a:r>
              <a:rPr lang="en-IN" sz="2400" dirty="0"/>
              <a:t>3.    </a:t>
            </a:r>
            <a:r>
              <a:rPr lang="en-IN" sz="2400" b="1" dirty="0"/>
              <a:t>Comparison of Outcomes</a:t>
            </a:r>
          </a:p>
          <a:p>
            <a:pPr>
              <a:buFont typeface="Wingdings" panose="05000000000000000000" pitchFamily="2" charset="2"/>
              <a:buChar char="§"/>
            </a:pPr>
            <a:r>
              <a:rPr lang="en-IN" sz="2000" dirty="0"/>
              <a:t>Results from 2015 and 2020 data will be </a:t>
            </a:r>
            <a:r>
              <a:rPr lang="en-IN" sz="2000" dirty="0" err="1"/>
              <a:t>cpmpared</a:t>
            </a:r>
            <a:endParaRPr lang="en-IN" sz="2000" dirty="0"/>
          </a:p>
          <a:p>
            <a:pPr>
              <a:buFont typeface="Wingdings" panose="05000000000000000000" pitchFamily="2" charset="2"/>
              <a:buChar char="§"/>
            </a:pPr>
            <a:r>
              <a:rPr lang="en-IN" sz="2000" dirty="0"/>
              <a:t>Aim to identify patterns, trends, and changes in deforestation.</a:t>
            </a:r>
          </a:p>
          <a:p>
            <a:pPr>
              <a:buFont typeface="Wingdings" panose="05000000000000000000" pitchFamily="2" charset="2"/>
              <a:buChar char="§"/>
            </a:pPr>
            <a:r>
              <a:rPr lang="en-IN" sz="2000" dirty="0"/>
              <a:t>Insights will guide understanding of deforestation progression over time.</a:t>
            </a:r>
          </a:p>
        </p:txBody>
      </p:sp>
      <p:sp>
        <p:nvSpPr>
          <p:cNvPr id="4" name="Title 3">
            <a:extLst>
              <a:ext uri="{FF2B5EF4-FFF2-40B4-BE49-F238E27FC236}">
                <a16:creationId xmlns:a16="http://schemas.microsoft.com/office/drawing/2014/main" id="{1A8127F4-CC6E-235E-58EC-376AC63A1357}"/>
              </a:ext>
            </a:extLst>
          </p:cNvPr>
          <p:cNvSpPr>
            <a:spLocks noGrp="1"/>
          </p:cNvSpPr>
          <p:nvPr>
            <p:ph type="title"/>
          </p:nvPr>
        </p:nvSpPr>
        <p:spPr/>
        <p:txBody>
          <a:bodyPr/>
          <a:lstStyle/>
          <a:p>
            <a:r>
              <a:rPr lang="en-US" dirty="0"/>
              <a:t>PROGRESSION AND COMPARATIVE ANALYSIS OF DEFORESTATION DATA (2015 VS 2020)</a:t>
            </a:r>
            <a:endParaRPr lang="en-IN" dirty="0"/>
          </a:p>
        </p:txBody>
      </p:sp>
      <p:sp>
        <p:nvSpPr>
          <p:cNvPr id="5" name="Rectangle 4"/>
          <p:cNvSpPr/>
          <p:nvPr/>
        </p:nvSpPr>
        <p:spPr>
          <a:xfrm>
            <a:off x="319489" y="6114361"/>
            <a:ext cx="1333041" cy="605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2349449"/>
      </p:ext>
    </p:extLst>
  </p:cSld>
  <p:clrMapOvr>
    <a:masterClrMapping/>
  </p:clrMapOvr>
</p:sld>
</file>

<file path=ppt/theme/theme1.xml><?xml version="1.0" encoding="utf-8"?>
<a:theme xmlns:a="http://schemas.openxmlformats.org/drawingml/2006/main" name="Office Theme">
  <a:themeElements>
    <a:clrScheme name="Contoso v1">
      <a:dk1>
        <a:srgbClr val="000000"/>
      </a:dk1>
      <a:lt1>
        <a:srgbClr val="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1660</TotalTime>
  <Words>1224</Words>
  <Application>Microsoft Office PowerPoint</Application>
  <PresentationFormat>Widescreen</PresentationFormat>
  <Paragraphs>333</Paragraphs>
  <Slides>27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Arial</vt:lpstr>
      <vt:lpstr>Wingdings</vt:lpstr>
      <vt:lpstr>Corbel</vt:lpstr>
      <vt:lpstr>Times New Roman</vt:lpstr>
      <vt:lpstr>Office Theme</vt:lpstr>
      <vt:lpstr>PowerPoint Presentation</vt:lpstr>
      <vt:lpstr>INTRODUCTION</vt:lpstr>
      <vt:lpstr>LITERATURE REVIEW</vt:lpstr>
      <vt:lpstr>PowerPoint Presentation</vt:lpstr>
      <vt:lpstr>PROBLEM STATEMENT</vt:lpstr>
      <vt:lpstr>MOTIVATION </vt:lpstr>
      <vt:lpstr>OBJECTIVES</vt:lpstr>
      <vt:lpstr>METHODOLOGY</vt:lpstr>
      <vt:lpstr>PROGRESSION AND COMPARATIVE ANALYSIS OF DEFORESTATION DATA (2015 VS 2020)</vt:lpstr>
      <vt:lpstr>IMPLEMENTATION STEPS </vt:lpstr>
      <vt:lpstr>TECHNIQUES UTILIZED</vt:lpstr>
      <vt:lpstr>Processing of sentinel-2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COMPARATIVE ANALYSIS OF DEFORESTATION: 2015 vs 2020</vt:lpstr>
      <vt:lpstr>COMPARATIVE ANALYSIS OF DEFORESTATION: 2015 vs 2020</vt:lpstr>
      <vt:lpstr>GLOBAL FOREST RESEARCH</vt:lpstr>
      <vt:lpstr>PowerPoint Presentation</vt:lpstr>
      <vt:lpstr>RESULT</vt:lpstr>
      <vt:lpstr>    OUTCOMES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Shourya Khanka</cp:lastModifiedBy>
  <cp:revision>48</cp:revision>
  <dcterms:modified xsi:type="dcterms:W3CDTF">2025-02-05T14:55:23Z</dcterms:modified>
</cp:coreProperties>
</file>